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31"/>
  </p:notesMasterIdLst>
  <p:sldIdLst>
    <p:sldId id="283" r:id="rId2"/>
    <p:sldId id="301" r:id="rId3"/>
    <p:sldId id="275" r:id="rId4"/>
    <p:sldId id="264" r:id="rId5"/>
    <p:sldId id="263" r:id="rId6"/>
    <p:sldId id="282" r:id="rId7"/>
    <p:sldId id="280" r:id="rId8"/>
    <p:sldId id="302" r:id="rId9"/>
    <p:sldId id="268" r:id="rId10"/>
    <p:sldId id="262" r:id="rId11"/>
    <p:sldId id="292" r:id="rId12"/>
    <p:sldId id="285" r:id="rId13"/>
    <p:sldId id="286" r:id="rId14"/>
    <p:sldId id="287" r:id="rId15"/>
    <p:sldId id="288" r:id="rId16"/>
    <p:sldId id="289" r:id="rId17"/>
    <p:sldId id="278" r:id="rId18"/>
    <p:sldId id="284" r:id="rId19"/>
    <p:sldId id="293" r:id="rId20"/>
    <p:sldId id="279" r:id="rId21"/>
    <p:sldId id="298" r:id="rId22"/>
    <p:sldId id="299" r:id="rId23"/>
    <p:sldId id="300" r:id="rId24"/>
    <p:sldId id="304" r:id="rId25"/>
    <p:sldId id="305" r:id="rId26"/>
    <p:sldId id="295" r:id="rId27"/>
    <p:sldId id="306" r:id="rId28"/>
    <p:sldId id="294" r:id="rId29"/>
    <p:sldId id="307" r:id="rId30"/>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487B20F-C7AD-4EC5-AC16-FB6561B0C61E}">
          <p14:sldIdLst>
            <p14:sldId id="283"/>
            <p14:sldId id="301"/>
            <p14:sldId id="275"/>
            <p14:sldId id="264"/>
            <p14:sldId id="263"/>
            <p14:sldId id="282"/>
            <p14:sldId id="280"/>
            <p14:sldId id="302"/>
            <p14:sldId id="268"/>
            <p14:sldId id="262"/>
            <p14:sldId id="292"/>
            <p14:sldId id="285"/>
            <p14:sldId id="286"/>
            <p14:sldId id="287"/>
            <p14:sldId id="288"/>
            <p14:sldId id="289"/>
            <p14:sldId id="278"/>
            <p14:sldId id="284"/>
            <p14:sldId id="293"/>
          </p14:sldIdLst>
        </p14:section>
        <p14:section name="Untitled Section" id="{3CC93623-08BC-4FB6-B854-7672329440EE}">
          <p14:sldIdLst>
            <p14:sldId id="279"/>
            <p14:sldId id="298"/>
            <p14:sldId id="299"/>
            <p14:sldId id="300"/>
            <p14:sldId id="304"/>
            <p14:sldId id="305"/>
            <p14:sldId id="295"/>
            <p14:sldId id="306"/>
            <p14:sldId id="294"/>
            <p14:sldId id="30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1487D0-B37F-4EB0-9553-2D7ADED8FEB9}" v="5" dt="2026-02-25T23:34:37.333"/>
    <p1510:client id="{F0117825-9E82-499B-A37B-4647563F0332}" v="1" dt="2026-02-26T23:22:29.7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_117_6BE030F0.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_117_6BE030F0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_12C_D5D0F3B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dLbls>
          <c:dLblPos val="outEnd"/>
          <c:showLegendKey val="0"/>
          <c:showVal val="1"/>
          <c:showCatName val="0"/>
          <c:showSerName val="0"/>
          <c:showPercent val="0"/>
          <c:showBubbleSize val="0"/>
          <c:showLeaderLines val="0"/>
        </c:dLbls>
        <c:firstSliceAng val="84"/>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28400118816316794"/>
          <c:y val="2.56899195184093E-2"/>
        </c:manualLayout>
      </c:layout>
      <c:overlay val="0"/>
      <c:spPr>
        <a:noFill/>
        <a:ln>
          <a:noFill/>
        </a:ln>
        <a:effectLst/>
      </c:spPr>
      <c:txPr>
        <a:bodyPr rot="0" spcFirstLastPara="1" vertOverflow="ellipsis" vert="horz" wrap="square" anchor="ctr" anchorCtr="1"/>
        <a:lstStyle/>
        <a:p>
          <a:pPr>
            <a:defRPr sz="126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Sheet1!$C$1</c:f>
              <c:strCache>
                <c:ptCount val="1"/>
                <c:pt idx="0">
                  <c:v>Percent</c:v>
                </c:pt>
              </c:strCache>
            </c:strRef>
          </c:tx>
          <c:explosion val="9"/>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6B24-464D-8FB2-D1AA45C6EB8A}"/>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6B24-464D-8FB2-D1AA45C6EB8A}"/>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6B24-464D-8FB2-D1AA45C6EB8A}"/>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6B24-464D-8FB2-D1AA45C6EB8A}"/>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6B24-464D-8FB2-D1AA45C6EB8A}"/>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6B24-464D-8FB2-D1AA45C6EB8A}"/>
              </c:ext>
            </c:extLst>
          </c:dPt>
          <c:dLbls>
            <c:dLbl>
              <c:idx val="0"/>
              <c:spPr>
                <a:noFill/>
                <a:ln>
                  <a:noFill/>
                </a:ln>
                <a:effectLst/>
              </c:spPr>
              <c:txPr>
                <a:bodyPr rot="0" spcFirstLastPara="1" vertOverflow="ellipsis" vert="horz" wrap="square" anchor="ctr" anchorCtr="1"/>
                <a:lstStyle/>
                <a:p>
                  <a:pPr>
                    <a:defRPr sz="11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layout>
                    <c:manualLayout>
                      <c:w val="0.22249212354949133"/>
                      <c:h val="0.15184048233576378"/>
                    </c:manualLayout>
                  </c15:layout>
                </c:ext>
                <c:ext xmlns:c16="http://schemas.microsoft.com/office/drawing/2014/chart" uri="{C3380CC4-5D6E-409C-BE32-E72D297353CC}">
                  <c16:uniqueId val="{00000001-6B24-464D-8FB2-D1AA45C6EB8A}"/>
                </c:ext>
              </c:extLst>
            </c:dLbl>
            <c:dLbl>
              <c:idx val="1"/>
              <c:layout>
                <c:manualLayout>
                  <c:x val="5.4421768707482991E-2"/>
                  <c:y val="-3.9843924758357473E-3"/>
                </c:manualLayout>
              </c:layout>
              <c:spPr>
                <a:noFill/>
                <a:ln>
                  <a:noFill/>
                </a:ln>
                <a:effectLst/>
              </c:spPr>
              <c:txPr>
                <a:bodyPr rot="0" spcFirstLastPara="1" vertOverflow="ellipsis" vert="horz" wrap="square" anchor="ctr" anchorCtr="1"/>
                <a:lstStyle/>
                <a:p>
                  <a:pPr>
                    <a:defRPr sz="1100" b="1" i="0" u="none" strike="noStrike" kern="1200" spc="0" baseline="0">
                      <a:solidFill>
                        <a:schemeClr val="accent2"/>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B24-464D-8FB2-D1AA45C6EB8A}"/>
                </c:ext>
              </c:extLst>
            </c:dLbl>
            <c:dLbl>
              <c:idx val="2"/>
              <c:spPr>
                <a:noFill/>
                <a:ln>
                  <a:noFill/>
                </a:ln>
                <a:effectLst/>
              </c:spPr>
              <c:txPr>
                <a:bodyPr rot="0" spcFirstLastPara="1" vertOverflow="ellipsis" vert="horz" wrap="square" anchor="ctr" anchorCtr="1"/>
                <a:lstStyle/>
                <a:p>
                  <a:pPr>
                    <a:defRPr sz="1100" b="1" i="0" u="none" strike="noStrike" kern="1200" spc="0" baseline="0">
                      <a:solidFill>
                        <a:schemeClr val="accent3"/>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5-6B24-464D-8FB2-D1AA45C6EB8A}"/>
                </c:ext>
              </c:extLst>
            </c:dLbl>
            <c:dLbl>
              <c:idx val="3"/>
              <c:spPr>
                <a:noFill/>
                <a:ln>
                  <a:noFill/>
                </a:ln>
                <a:effectLst/>
              </c:spPr>
              <c:txPr>
                <a:bodyPr rot="0" spcFirstLastPara="1" vertOverflow="ellipsis" vert="horz" wrap="square" anchor="ctr" anchorCtr="1"/>
                <a:lstStyle/>
                <a:p>
                  <a:pPr>
                    <a:defRPr sz="1100" b="1" i="0" u="none" strike="noStrike" kern="1200" spc="0" baseline="0">
                      <a:solidFill>
                        <a:schemeClr val="accent4"/>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7-6B24-464D-8FB2-D1AA45C6EB8A}"/>
                </c:ext>
              </c:extLst>
            </c:dLbl>
            <c:dLbl>
              <c:idx val="4"/>
              <c:spPr>
                <a:noFill/>
                <a:ln>
                  <a:noFill/>
                </a:ln>
                <a:effectLst/>
              </c:spPr>
              <c:txPr>
                <a:bodyPr rot="0" spcFirstLastPara="1" vertOverflow="ellipsis" vert="horz" wrap="square" anchor="ctr" anchorCtr="1"/>
                <a:lstStyle/>
                <a:p>
                  <a:pPr>
                    <a:defRPr sz="1100" b="1" i="0" u="none" strike="noStrike" kern="1200" spc="0" baseline="0">
                      <a:solidFill>
                        <a:schemeClr val="accent5"/>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9-6B24-464D-8FB2-D1AA45C6EB8A}"/>
                </c:ext>
              </c:extLst>
            </c:dLbl>
            <c:dLbl>
              <c:idx val="5"/>
              <c:spPr>
                <a:noFill/>
                <a:ln>
                  <a:noFill/>
                </a:ln>
                <a:effectLst/>
              </c:spPr>
              <c:txPr>
                <a:bodyPr rot="0" spcFirstLastPara="1" vertOverflow="ellipsis" vert="horz" wrap="square" anchor="ctr" anchorCtr="1"/>
                <a:lstStyle/>
                <a:p>
                  <a:pPr>
                    <a:defRPr sz="1100" b="1" i="0" u="none" strike="noStrike" kern="1200" spc="0" baseline="0">
                      <a:solidFill>
                        <a:schemeClr val="accent6"/>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B-6B24-464D-8FB2-D1AA45C6EB8A}"/>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Sheet1!$B$2:$B$7</c:f>
              <c:strCache>
                <c:ptCount val="6"/>
                <c:pt idx="0">
                  <c:v>Pre=Construction</c:v>
                </c:pt>
                <c:pt idx="1">
                  <c:v>Site &amp; Utilities</c:v>
                </c:pt>
                <c:pt idx="2">
                  <c:v>Building Construction</c:v>
                </c:pt>
                <c:pt idx="3">
                  <c:v>FFE &amp; Technology</c:v>
                </c:pt>
                <c:pt idx="4">
                  <c:v>Post Construction</c:v>
                </c:pt>
                <c:pt idx="5">
                  <c:v>Contingency &amp; Miscellaneous</c:v>
                </c:pt>
              </c:strCache>
            </c:strRef>
          </c:cat>
          <c:val>
            <c:numRef>
              <c:f>Sheet1!$C$2:$C$7</c:f>
              <c:numCache>
                <c:formatCode>0%</c:formatCode>
                <c:ptCount val="6"/>
                <c:pt idx="0">
                  <c:v>0.09</c:v>
                </c:pt>
                <c:pt idx="1">
                  <c:v>0.28999999999999998</c:v>
                </c:pt>
                <c:pt idx="2">
                  <c:v>0.34</c:v>
                </c:pt>
                <c:pt idx="3">
                  <c:v>0.12</c:v>
                </c:pt>
                <c:pt idx="4">
                  <c:v>0.08</c:v>
                </c:pt>
                <c:pt idx="5">
                  <c:v>0.08</c:v>
                </c:pt>
              </c:numCache>
            </c:numRef>
          </c:val>
          <c:extLst>
            <c:ext xmlns:c16="http://schemas.microsoft.com/office/drawing/2014/chart" uri="{C3380CC4-5D6E-409C-BE32-E72D297353CC}">
              <c16:uniqueId val="{0000000C-6B24-464D-8FB2-D1AA45C6EB8A}"/>
            </c:ext>
          </c:extLst>
        </c:ser>
        <c:dLbls>
          <c:dLblPos val="outEnd"/>
          <c:showLegendKey val="0"/>
          <c:showVal val="1"/>
          <c:showCatName val="0"/>
          <c:showSerName val="0"/>
          <c:showPercent val="0"/>
          <c:showBubbleSize val="0"/>
          <c:showLeaderLines val="1"/>
        </c:dLbls>
        <c:firstSliceAng val="84"/>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50"/>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a:t>Schedule</a:t>
            </a:r>
          </a:p>
        </c:rich>
      </c:tx>
      <c:layout>
        <c:manualLayout>
          <c:xMode val="edge"/>
          <c:yMode val="edge"/>
          <c:x val="0.16387126933808596"/>
          <c:y val="2.885109363169713E-2"/>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Schedule!$C$1</c:f>
              <c:strCache>
                <c:ptCount val="1"/>
                <c:pt idx="0">
                  <c:v>Percent</c:v>
                </c:pt>
              </c:strCache>
            </c:strRef>
          </c:tx>
          <c:explosion val="9"/>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EF42-42B8-B878-2A9368BFEC5F}"/>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EF42-42B8-B878-2A9368BFEC5F}"/>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EF42-42B8-B878-2A9368BFEC5F}"/>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EF42-42B8-B878-2A9368BFEC5F}"/>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layout>
                    <c:manualLayout>
                      <c:w val="0.22249209361163821"/>
                      <c:h val="0.1147461872629349"/>
                    </c:manualLayout>
                  </c15:layout>
                </c:ext>
                <c:ext xmlns:c16="http://schemas.microsoft.com/office/drawing/2014/chart" uri="{C3380CC4-5D6E-409C-BE32-E72D297353CC}">
                  <c16:uniqueId val="{00000001-EF42-42B8-B878-2A9368BFEC5F}"/>
                </c:ext>
              </c:extLst>
            </c:dLbl>
            <c:dLbl>
              <c:idx val="1"/>
              <c:layout>
                <c:manualLayout>
                  <c:x val="-4.9475309092856896E-3"/>
                  <c:y val="-4.6184738955823222E-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2"/>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7542352660462895"/>
                      <c:h val="0.23540176453846884"/>
                    </c:manualLayout>
                  </c15:layout>
                </c:ext>
                <c:ext xmlns:c16="http://schemas.microsoft.com/office/drawing/2014/chart" uri="{C3380CC4-5D6E-409C-BE32-E72D297353CC}">
                  <c16:uniqueId val="{00000003-EF42-42B8-B878-2A9368BFEC5F}"/>
                </c:ext>
              </c:extLst>
            </c:dLbl>
            <c:dLbl>
              <c:idx val="2"/>
              <c:layout>
                <c:manualLayout>
                  <c:x val="3.7105751391465679E-2"/>
                  <c:y val="-1.6064257028112455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F42-42B8-B878-2A9368BFEC5F}"/>
                </c:ext>
              </c:extLst>
            </c:dLbl>
            <c:dLbl>
              <c:idx val="3"/>
              <c:layout>
                <c:manualLayout>
                  <c:x val="4.9474335188620907E-3"/>
                  <c:y val="-1.2048192771084338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F42-42B8-B878-2A9368BFEC5F}"/>
                </c:ext>
              </c:extLst>
            </c:dLbl>
            <c:spPr>
              <a:noFill/>
              <a:ln>
                <a:noFill/>
              </a:ln>
              <a:effectLst/>
            </c:spPr>
            <c:dLblPos val="outEnd"/>
            <c:showLegendKey val="0"/>
            <c:showVal val="1"/>
            <c:showCatName val="1"/>
            <c:showSerName val="0"/>
            <c:showPercent val="0"/>
            <c:showBubbleSize val="0"/>
            <c:showLeaderLines val="0"/>
            <c:extLst>
              <c:ext xmlns:c15="http://schemas.microsoft.com/office/drawing/2012/chart" uri="{CE6537A1-D6FC-4f65-9D91-7224C49458BB}"/>
            </c:extLst>
          </c:dLbls>
          <c:cat>
            <c:strRef>
              <c:f>Schedule!$B$2:$B$5</c:f>
              <c:strCache>
                <c:ptCount val="4"/>
                <c:pt idx="0">
                  <c:v>Design &amp; Permitting (Admin)</c:v>
                </c:pt>
                <c:pt idx="1">
                  <c:v>Planning, Fundraising - District (Admin)</c:v>
                </c:pt>
                <c:pt idx="2">
                  <c:v>Bidding &amp; Building (Construction)</c:v>
                </c:pt>
                <c:pt idx="3">
                  <c:v>Post Construction (Admin)</c:v>
                </c:pt>
              </c:strCache>
            </c:strRef>
          </c:cat>
          <c:val>
            <c:numRef>
              <c:f>Schedule!$C$2:$C$5</c:f>
              <c:numCache>
                <c:formatCode>0%</c:formatCode>
                <c:ptCount val="4"/>
                <c:pt idx="0">
                  <c:v>0.33</c:v>
                </c:pt>
                <c:pt idx="1">
                  <c:v>0.28999999999999998</c:v>
                </c:pt>
                <c:pt idx="2">
                  <c:v>0.3</c:v>
                </c:pt>
                <c:pt idx="3">
                  <c:v>0.08</c:v>
                </c:pt>
              </c:numCache>
            </c:numRef>
          </c:val>
          <c:extLst>
            <c:ext xmlns:c16="http://schemas.microsoft.com/office/drawing/2014/chart" uri="{C3380CC4-5D6E-409C-BE32-E72D297353CC}">
              <c16:uniqueId val="{00000008-EF42-42B8-B878-2A9368BFEC5F}"/>
            </c:ext>
          </c:extLst>
        </c:ser>
        <c:dLbls>
          <c:dLblPos val="outEnd"/>
          <c:showLegendKey val="0"/>
          <c:showVal val="1"/>
          <c:showCatName val="0"/>
          <c:showSerName val="0"/>
          <c:showPercent val="0"/>
          <c:showBubbleSize val="0"/>
          <c:showLeaderLines val="0"/>
        </c:dLbls>
        <c:firstSliceAng val="84"/>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12F04C56-F4BF-4E52-AC99-D5E4C14A2061}" type="datetimeFigureOut">
              <a:rPr lang="en-US" smtClean="0"/>
              <a:t>2/26/2026</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57DE380A-8236-4AF1-984E-676EDBB3A2C0}" type="slidenum">
              <a:rPr lang="en-US" smtClean="0"/>
              <a:t>‹#›</a:t>
            </a:fld>
            <a:endParaRPr lang="en-US"/>
          </a:p>
        </p:txBody>
      </p:sp>
    </p:spTree>
    <p:extLst>
      <p:ext uri="{BB962C8B-B14F-4D97-AF65-F5344CB8AC3E}">
        <p14:creationId xmlns:p14="http://schemas.microsoft.com/office/powerpoint/2010/main" val="172324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For more than five years, we have prayed, searched, and discerned.</a:t>
            </a:r>
            <a:br>
              <a:rPr lang="en-US"/>
            </a:br>
            <a:r>
              <a:rPr lang="en-US" sz="1200" b="0" i="0" kern="1200">
                <a:solidFill>
                  <a:schemeClr val="tx1"/>
                </a:solidFill>
                <a:effectLst/>
                <a:latin typeface="+mn-lt"/>
                <a:ea typeface="+mn-ea"/>
                <a:cs typeface="+mn-cs"/>
              </a:rPr>
              <a:t>Tonight/Today I would like to briefly share where we began, where we stand now, why this project is necessary, and what lies ahead.</a:t>
            </a:r>
          </a:p>
          <a:p>
            <a:endParaRPr lang="en-US"/>
          </a:p>
        </p:txBody>
      </p:sp>
      <p:sp>
        <p:nvSpPr>
          <p:cNvPr id="4" name="Slide Number Placeholder 3"/>
          <p:cNvSpPr>
            <a:spLocks noGrp="1"/>
          </p:cNvSpPr>
          <p:nvPr>
            <p:ph type="sldNum" sz="quarter" idx="5"/>
          </p:nvPr>
        </p:nvSpPr>
        <p:spPr/>
        <p:txBody>
          <a:bodyPr/>
          <a:lstStyle/>
          <a:p>
            <a:fld id="{57DE380A-8236-4AF1-984E-676EDBB3A2C0}" type="slidenum">
              <a:rPr lang="en-US" smtClean="0"/>
              <a:t>1</a:t>
            </a:fld>
            <a:endParaRPr lang="en-US"/>
          </a:p>
        </p:txBody>
      </p:sp>
    </p:spTree>
    <p:extLst>
      <p:ext uri="{BB962C8B-B14F-4D97-AF65-F5344CB8AC3E}">
        <p14:creationId xmlns:p14="http://schemas.microsoft.com/office/powerpoint/2010/main" val="989018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picture on the property during the summer.  I think you can appreciate why this would be ideal for a trail with the Stations.</a:t>
            </a:r>
          </a:p>
        </p:txBody>
      </p:sp>
      <p:sp>
        <p:nvSpPr>
          <p:cNvPr id="4" name="Slide Number Placeholder 3"/>
          <p:cNvSpPr>
            <a:spLocks noGrp="1"/>
          </p:cNvSpPr>
          <p:nvPr>
            <p:ph type="sldNum" sz="quarter" idx="5"/>
          </p:nvPr>
        </p:nvSpPr>
        <p:spPr/>
        <p:txBody>
          <a:bodyPr/>
          <a:lstStyle/>
          <a:p>
            <a:fld id="{57DE380A-8236-4AF1-984E-676EDBB3A2C0}" type="slidenum">
              <a:rPr lang="en-US" smtClean="0"/>
              <a:t>10</a:t>
            </a:fld>
            <a:endParaRPr lang="en-US"/>
          </a:p>
        </p:txBody>
      </p:sp>
    </p:spTree>
    <p:extLst>
      <p:ext uri="{BB962C8B-B14F-4D97-AF65-F5344CB8AC3E}">
        <p14:creationId xmlns:p14="http://schemas.microsoft.com/office/powerpoint/2010/main" val="2964111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picture – Next Slide</a:t>
            </a:r>
          </a:p>
        </p:txBody>
      </p:sp>
      <p:sp>
        <p:nvSpPr>
          <p:cNvPr id="4" name="Slide Number Placeholder 3"/>
          <p:cNvSpPr>
            <a:spLocks noGrp="1"/>
          </p:cNvSpPr>
          <p:nvPr>
            <p:ph type="sldNum" sz="quarter" idx="5"/>
          </p:nvPr>
        </p:nvSpPr>
        <p:spPr/>
        <p:txBody>
          <a:bodyPr/>
          <a:lstStyle/>
          <a:p>
            <a:fld id="{57DE380A-8236-4AF1-984E-676EDBB3A2C0}" type="slidenum">
              <a:rPr lang="en-US" smtClean="0"/>
              <a:t>11</a:t>
            </a:fld>
            <a:endParaRPr lang="en-US"/>
          </a:p>
        </p:txBody>
      </p:sp>
    </p:spTree>
    <p:extLst>
      <p:ext uri="{BB962C8B-B14F-4D97-AF65-F5344CB8AC3E}">
        <p14:creationId xmlns:p14="http://schemas.microsoft.com/office/powerpoint/2010/main" val="1042846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This birds-eye view shows the property layout, including Reliance and Huttle Road. Please note that the entrance is only via Huttle Road, a very low-traffic street with excellent visibility in both directions</a:t>
            </a:r>
            <a:r>
              <a:rPr lang="en-US"/>
              <a:t>.</a:t>
            </a:r>
          </a:p>
        </p:txBody>
      </p:sp>
      <p:sp>
        <p:nvSpPr>
          <p:cNvPr id="4" name="Slide Number Placeholder 3"/>
          <p:cNvSpPr>
            <a:spLocks noGrp="1"/>
          </p:cNvSpPr>
          <p:nvPr>
            <p:ph type="sldNum" sz="quarter" idx="5"/>
          </p:nvPr>
        </p:nvSpPr>
        <p:spPr/>
        <p:txBody>
          <a:bodyPr/>
          <a:lstStyle/>
          <a:p>
            <a:fld id="{57DE380A-8236-4AF1-984E-676EDBB3A2C0}" type="slidenum">
              <a:rPr lang="en-US" smtClean="0"/>
              <a:t>12</a:t>
            </a:fld>
            <a:endParaRPr lang="en-US"/>
          </a:p>
        </p:txBody>
      </p:sp>
    </p:spTree>
    <p:extLst>
      <p:ext uri="{BB962C8B-B14F-4D97-AF65-F5344CB8AC3E}">
        <p14:creationId xmlns:p14="http://schemas.microsoft.com/office/powerpoint/2010/main" val="1409165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Another Overview Rendering - Please remember that these pictures are renderings that are designed to give you perspective and a sense of scale rather than exact designs.</a:t>
            </a:r>
            <a:endParaRPr lang="en-US"/>
          </a:p>
        </p:txBody>
      </p:sp>
      <p:sp>
        <p:nvSpPr>
          <p:cNvPr id="4" name="Slide Number Placeholder 3"/>
          <p:cNvSpPr>
            <a:spLocks noGrp="1"/>
          </p:cNvSpPr>
          <p:nvPr>
            <p:ph type="sldNum" sz="quarter" idx="5"/>
          </p:nvPr>
        </p:nvSpPr>
        <p:spPr/>
        <p:txBody>
          <a:bodyPr/>
          <a:lstStyle/>
          <a:p>
            <a:fld id="{57DE380A-8236-4AF1-984E-676EDBB3A2C0}" type="slidenum">
              <a:rPr lang="en-US" smtClean="0"/>
              <a:t>13</a:t>
            </a:fld>
            <a:endParaRPr lang="en-US"/>
          </a:p>
        </p:txBody>
      </p:sp>
    </p:spTree>
    <p:extLst>
      <p:ext uri="{BB962C8B-B14F-4D97-AF65-F5344CB8AC3E}">
        <p14:creationId xmlns:p14="http://schemas.microsoft.com/office/powerpoint/2010/main" val="1781144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conceptual rendering of the chapel. The actual buildings will be constructed of metal, so their final appearance will differ from what is shown here. The colors have not yet been selected, and the wainscoting will be chosen after the color palette is finalized. </a:t>
            </a:r>
            <a:r>
              <a:rPr lang="en-US" b="1"/>
              <a:t>Our construction goal is Affordable Sustainability and to make the chapel as beautiful as possible within the budget God provides.</a:t>
            </a:r>
          </a:p>
        </p:txBody>
      </p:sp>
      <p:sp>
        <p:nvSpPr>
          <p:cNvPr id="4" name="Slide Number Placeholder 3"/>
          <p:cNvSpPr>
            <a:spLocks noGrp="1"/>
          </p:cNvSpPr>
          <p:nvPr>
            <p:ph type="sldNum" sz="quarter" idx="5"/>
          </p:nvPr>
        </p:nvSpPr>
        <p:spPr/>
        <p:txBody>
          <a:bodyPr/>
          <a:lstStyle/>
          <a:p>
            <a:fld id="{57DE380A-8236-4AF1-984E-676EDBB3A2C0}" type="slidenum">
              <a:rPr lang="en-US" smtClean="0"/>
              <a:t>14</a:t>
            </a:fld>
            <a:endParaRPr lang="en-US"/>
          </a:p>
        </p:txBody>
      </p:sp>
    </p:spTree>
    <p:extLst>
      <p:ext uri="{BB962C8B-B14F-4D97-AF65-F5344CB8AC3E}">
        <p14:creationId xmlns:p14="http://schemas.microsoft.com/office/powerpoint/2010/main" val="2845959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perspective.</a:t>
            </a:r>
          </a:p>
        </p:txBody>
      </p:sp>
      <p:sp>
        <p:nvSpPr>
          <p:cNvPr id="4" name="Slide Number Placeholder 3"/>
          <p:cNvSpPr>
            <a:spLocks noGrp="1"/>
          </p:cNvSpPr>
          <p:nvPr>
            <p:ph type="sldNum" sz="quarter" idx="5"/>
          </p:nvPr>
        </p:nvSpPr>
        <p:spPr/>
        <p:txBody>
          <a:bodyPr/>
          <a:lstStyle/>
          <a:p>
            <a:fld id="{57DE380A-8236-4AF1-984E-676EDBB3A2C0}" type="slidenum">
              <a:rPr lang="en-US" smtClean="0"/>
              <a:t>15</a:t>
            </a:fld>
            <a:endParaRPr lang="en-US"/>
          </a:p>
        </p:txBody>
      </p:sp>
    </p:spTree>
    <p:extLst>
      <p:ext uri="{BB962C8B-B14F-4D97-AF65-F5344CB8AC3E}">
        <p14:creationId xmlns:p14="http://schemas.microsoft.com/office/powerpoint/2010/main" val="2719931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front of the Parish Hall has already been changed. We removed the little portico and turned this area into Handicap Parking.</a:t>
            </a:r>
          </a:p>
        </p:txBody>
      </p:sp>
      <p:sp>
        <p:nvSpPr>
          <p:cNvPr id="4" name="Slide Number Placeholder 3"/>
          <p:cNvSpPr>
            <a:spLocks noGrp="1"/>
          </p:cNvSpPr>
          <p:nvPr>
            <p:ph type="sldNum" sz="quarter" idx="5"/>
          </p:nvPr>
        </p:nvSpPr>
        <p:spPr/>
        <p:txBody>
          <a:bodyPr/>
          <a:lstStyle/>
          <a:p>
            <a:fld id="{57DE380A-8236-4AF1-984E-676EDBB3A2C0}" type="slidenum">
              <a:rPr lang="en-US" smtClean="0"/>
              <a:t>16</a:t>
            </a:fld>
            <a:endParaRPr lang="en-US"/>
          </a:p>
        </p:txBody>
      </p:sp>
    </p:spTree>
    <p:extLst>
      <p:ext uri="{BB962C8B-B14F-4D97-AF65-F5344CB8AC3E}">
        <p14:creationId xmlns:p14="http://schemas.microsoft.com/office/powerpoint/2010/main" val="2294095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This slide shows the full floor plan which consists of the Chapel, Parish Hall, and Admin wing. The admin </a:t>
            </a:r>
            <a:r>
              <a:rPr lang="en-US" err="1"/>
              <a:t>wingwhich</a:t>
            </a:r>
            <a:r>
              <a:rPr lang="en-US"/>
              <a:t> also has along with additional </a:t>
            </a:r>
            <a:r>
              <a:rPr lang="en-US" b="1"/>
              <a:t>offices</a:t>
            </a:r>
            <a:r>
              <a:rPr lang="en-US"/>
              <a:t>, classrooms, and a space designated for priest quarters.</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This area will also include the restrooms and the kitchen, which will serve parish events and gatherings.</a:t>
            </a:r>
          </a:p>
          <a:p>
            <a:pPr marL="171450" indent="-171450">
              <a:buFont typeface="Arial" panose="020B0604020202020204" pitchFamily="34" charset="0"/>
              <a:buChar cha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One unique feature of this design is that the additional wings are classified as a completely separate building. The two sections are divided by what is called a </a:t>
            </a:r>
            <a:r>
              <a:rPr lang="en-US" b="1"/>
              <a:t>three-hour firewall</a:t>
            </a:r>
            <a:r>
              <a:rPr lang="en-US"/>
              <a:t>. While this does add some cost to the project, it ultimately helps us avoid the significantly higher expenses and additional requirements that come with constructing a single building larger than 10,000 square feet. Capacity load trigger stricter safety requirements – Egress width, Corridor width, number of Restrooms, Increased Structural Design, Advanced Fire Safety Systems.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This design helps us to effectively manage our resources, especially if we find ourselves struggling financially near the end of this project. For example, if we need to cut cost, we may be able to postpone the finish work on the parish hall and acquire a Temporary Occupancy Certificate to use the chapel on Sundays, while we finish the work.</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7DE380A-8236-4AF1-984E-676EDBB3A2C0}" type="slidenum">
              <a:rPr lang="en-US" smtClean="0"/>
              <a:t>17</a:t>
            </a:fld>
            <a:endParaRPr lang="en-US"/>
          </a:p>
        </p:txBody>
      </p:sp>
    </p:spTree>
    <p:extLst>
      <p:ext uri="{BB962C8B-B14F-4D97-AF65-F5344CB8AC3E}">
        <p14:creationId xmlns:p14="http://schemas.microsoft.com/office/powerpoint/2010/main" val="494976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a:t>A little closer look at the chapel floor plan.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a:t>Starting at the entrance you step into the Narthex, which helps us transition from the outside world into our Father’s House.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a:t>From the </a:t>
            </a:r>
            <a:r>
              <a:rPr lang="en-US" err="1"/>
              <a:t>Nathex</a:t>
            </a:r>
            <a:r>
              <a:rPr lang="en-US"/>
              <a:t> you enter the nave, which is the main seating area for the laity.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a:t>The Sanctuary with everything designed to lead one’s attention and focus to the Altar.</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a:t>A Sacristy on each side of the Sanctuary. One for the Altar Boys and one for the Priest.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a:t>The plan is to create a storage area above the sacristies.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57DE380A-8236-4AF1-984E-676EDBB3A2C0}" type="slidenum">
              <a:rPr lang="en-US" smtClean="0"/>
              <a:t>18</a:t>
            </a:fld>
            <a:endParaRPr lang="en-US"/>
          </a:p>
        </p:txBody>
      </p:sp>
    </p:spTree>
    <p:extLst>
      <p:ext uri="{BB962C8B-B14F-4D97-AF65-F5344CB8AC3E}">
        <p14:creationId xmlns:p14="http://schemas.microsoft.com/office/powerpoint/2010/main" val="705692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 conceptual Rendering of the inside, again just for perspective. Sacristy doors on both sides of the sanctuary – Focus is drawn to the Altar, especially with the arch between the sacristies and the special lighting designs that are planned.</a:t>
            </a:r>
          </a:p>
          <a:p>
            <a:endParaRPr lang="en-US"/>
          </a:p>
          <a:p>
            <a:r>
              <a:rPr lang="en-US"/>
              <a:t>Storage above the sacristies.</a:t>
            </a:r>
          </a:p>
        </p:txBody>
      </p:sp>
      <p:sp>
        <p:nvSpPr>
          <p:cNvPr id="4" name="Slide Number Placeholder 3"/>
          <p:cNvSpPr>
            <a:spLocks noGrp="1"/>
          </p:cNvSpPr>
          <p:nvPr>
            <p:ph type="sldNum" sz="quarter" idx="5"/>
          </p:nvPr>
        </p:nvSpPr>
        <p:spPr/>
        <p:txBody>
          <a:bodyPr/>
          <a:lstStyle/>
          <a:p>
            <a:fld id="{57DE380A-8236-4AF1-984E-676EDBB3A2C0}" type="slidenum">
              <a:rPr lang="en-US" smtClean="0"/>
              <a:t>19</a:t>
            </a:fld>
            <a:endParaRPr lang="en-US"/>
          </a:p>
        </p:txBody>
      </p:sp>
    </p:spTree>
    <p:extLst>
      <p:ext uri="{BB962C8B-B14F-4D97-AF65-F5344CB8AC3E}">
        <p14:creationId xmlns:p14="http://schemas.microsoft.com/office/powerpoint/2010/main" val="402467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Where we Started:</a:t>
            </a:r>
          </a:p>
          <a:p>
            <a:endParaRPr lang="en-US"/>
          </a:p>
          <a:p>
            <a:r>
              <a:rPr lang="en-US"/>
              <a:t>Get a Drone picture of park</a:t>
            </a:r>
          </a:p>
          <a:p>
            <a:endParaRPr lang="en-US"/>
          </a:p>
          <a:p>
            <a:r>
              <a:rPr lang="en-US"/>
              <a:t>The chapel began in 2020 during the Covid scare. Unlike many diocesan churches that were limited by government-mandated closures, the SSPX priests at St. Thomas Acquinas Seminary arranged to provide access to the Mass and the sacraments for the faithful, by holding services outside at the fairgrounds. Fr. Haynos – Personal story of people coming home – Divine Providence…</a:t>
            </a:r>
          </a:p>
        </p:txBody>
      </p:sp>
      <p:sp>
        <p:nvSpPr>
          <p:cNvPr id="4" name="Slide Number Placeholder 3"/>
          <p:cNvSpPr>
            <a:spLocks noGrp="1"/>
          </p:cNvSpPr>
          <p:nvPr>
            <p:ph type="sldNum" sz="quarter" idx="5"/>
          </p:nvPr>
        </p:nvSpPr>
        <p:spPr/>
        <p:txBody>
          <a:bodyPr/>
          <a:lstStyle/>
          <a:p>
            <a:fld id="{57DE380A-8236-4AF1-984E-676EDBB3A2C0}" type="slidenum">
              <a:rPr lang="en-US" smtClean="0"/>
              <a:t>2</a:t>
            </a:fld>
            <a:endParaRPr lang="en-US"/>
          </a:p>
        </p:txBody>
      </p:sp>
    </p:spTree>
    <p:extLst>
      <p:ext uri="{BB962C8B-B14F-4D97-AF65-F5344CB8AC3E}">
        <p14:creationId xmlns:p14="http://schemas.microsoft.com/office/powerpoint/2010/main" val="2845524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*Read First Bullet Point*</a:t>
            </a:r>
          </a:p>
          <a:p>
            <a:endParaRPr lang="en-US"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Building Project: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Our Construction Goal is Affordable Sustainability, and to make a chapel as beautiful as possible within the budget that God has provided.</a:t>
            </a:r>
            <a:endParaRPr lang="en-US"/>
          </a:p>
          <a:p>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Category -</a:t>
            </a:r>
            <a:r>
              <a:rPr lang="en-US">
                <a:effectLst/>
              </a:rPr>
              <a:t> </a:t>
            </a:r>
            <a:r>
              <a:rPr lang="en-US" sz="1200" b="0" i="0" u="none" strike="noStrike" kern="1200">
                <a:solidFill>
                  <a:schemeClr val="tx1"/>
                </a:solidFill>
                <a:effectLst/>
                <a:latin typeface="+mn-lt"/>
                <a:ea typeface="+mn-ea"/>
                <a:cs typeface="+mn-cs"/>
              </a:rPr>
              <a:t>Percent</a:t>
            </a:r>
            <a:r>
              <a:rPr lang="en-US">
                <a:effectLst/>
              </a:rPr>
              <a:t> - </a:t>
            </a:r>
            <a:r>
              <a:rPr lang="en-US" sz="1200" b="0" i="0" u="none" strike="noStrike" kern="1200">
                <a:solidFill>
                  <a:schemeClr val="tx1"/>
                </a:solidFill>
                <a:effectLst/>
                <a:latin typeface="+mn-lt"/>
                <a:ea typeface="+mn-ea"/>
                <a:cs typeface="+mn-cs"/>
              </a:rPr>
              <a:t>Costs</a:t>
            </a:r>
            <a:endParaRPr lang="en-US">
              <a:effectLst/>
            </a:endParaRPr>
          </a:p>
          <a:p>
            <a:endParaRPr lang="en-US">
              <a:effectLst/>
            </a:endParaRPr>
          </a:p>
          <a:p>
            <a:r>
              <a:rPr lang="en-US" sz="1200" b="0" i="0" u="none" strike="noStrike" kern="1200">
                <a:solidFill>
                  <a:schemeClr val="tx1"/>
                </a:solidFill>
                <a:effectLst/>
                <a:latin typeface="+mn-lt"/>
                <a:ea typeface="+mn-ea"/>
                <a:cs typeface="+mn-cs"/>
              </a:rPr>
              <a:t>Pre-Construction</a:t>
            </a:r>
            <a:r>
              <a:rPr lang="en-US">
                <a:effectLst/>
              </a:rPr>
              <a:t> - </a:t>
            </a:r>
            <a:r>
              <a:rPr lang="en-US" sz="1200" b="0" i="0" u="none" strike="noStrike" kern="1200">
                <a:solidFill>
                  <a:schemeClr val="tx1"/>
                </a:solidFill>
                <a:effectLst/>
                <a:latin typeface="+mn-lt"/>
                <a:ea typeface="+mn-ea"/>
                <a:cs typeface="+mn-cs"/>
              </a:rPr>
              <a:t>9%</a:t>
            </a:r>
            <a:r>
              <a:rPr lang="en-US">
                <a:effectLst/>
              </a:rPr>
              <a:t> - </a:t>
            </a:r>
            <a:r>
              <a:rPr lang="en-US" sz="1200" b="0" i="0" u="none" strike="noStrike" kern="1200">
                <a:solidFill>
                  <a:schemeClr val="tx1"/>
                </a:solidFill>
                <a:effectLst/>
                <a:latin typeface="+mn-lt"/>
                <a:ea typeface="+mn-ea"/>
                <a:cs typeface="+mn-cs"/>
              </a:rPr>
              <a:t>288,000</a:t>
            </a:r>
            <a:r>
              <a:rPr lang="en-US">
                <a:effectLst/>
              </a:rPr>
              <a:t> </a:t>
            </a:r>
          </a:p>
          <a:p>
            <a:r>
              <a:rPr lang="en-US" sz="1200" b="0" i="0" u="none" strike="noStrike" kern="1200">
                <a:solidFill>
                  <a:schemeClr val="tx1"/>
                </a:solidFill>
                <a:effectLst/>
                <a:latin typeface="+mn-lt"/>
                <a:ea typeface="+mn-ea"/>
                <a:cs typeface="+mn-cs"/>
              </a:rPr>
              <a:t>Site &amp; Utilities</a:t>
            </a:r>
            <a:r>
              <a:rPr lang="en-US">
                <a:effectLst/>
              </a:rPr>
              <a:t> - </a:t>
            </a:r>
            <a:r>
              <a:rPr lang="en-US" sz="1200" b="0" i="0" u="none" strike="noStrike" kern="1200">
                <a:solidFill>
                  <a:schemeClr val="tx1"/>
                </a:solidFill>
                <a:effectLst/>
                <a:latin typeface="+mn-lt"/>
                <a:ea typeface="+mn-ea"/>
                <a:cs typeface="+mn-cs"/>
              </a:rPr>
              <a:t>29%</a:t>
            </a:r>
            <a:r>
              <a:rPr lang="en-US">
                <a:effectLst/>
              </a:rPr>
              <a:t> - </a:t>
            </a:r>
            <a:r>
              <a:rPr lang="en-US" sz="1200" b="0" i="0" u="none" strike="noStrike" kern="1200">
                <a:solidFill>
                  <a:schemeClr val="tx1"/>
                </a:solidFill>
                <a:effectLst/>
                <a:latin typeface="+mn-lt"/>
                <a:ea typeface="+mn-ea"/>
                <a:cs typeface="+mn-cs"/>
              </a:rPr>
              <a:t>896,000</a:t>
            </a:r>
          </a:p>
          <a:p>
            <a:r>
              <a:rPr lang="en-US" sz="1200" b="0" i="0" u="none" strike="noStrike" kern="1200">
                <a:solidFill>
                  <a:schemeClr val="tx1"/>
                </a:solidFill>
                <a:effectLst/>
                <a:latin typeface="+mn-lt"/>
                <a:ea typeface="+mn-ea"/>
                <a:cs typeface="+mn-cs"/>
              </a:rPr>
              <a:t>Building Construction</a:t>
            </a:r>
            <a:r>
              <a:rPr lang="en-US">
                <a:effectLst/>
              </a:rPr>
              <a:t> - </a:t>
            </a:r>
            <a:r>
              <a:rPr lang="en-US" sz="1200" b="0" i="0" u="none" strike="noStrike" kern="1200">
                <a:solidFill>
                  <a:schemeClr val="tx1"/>
                </a:solidFill>
                <a:effectLst/>
                <a:latin typeface="+mn-lt"/>
                <a:ea typeface="+mn-ea"/>
                <a:cs typeface="+mn-cs"/>
              </a:rPr>
              <a:t>34%</a:t>
            </a:r>
            <a:r>
              <a:rPr lang="en-US">
                <a:effectLst/>
              </a:rPr>
              <a:t> - </a:t>
            </a:r>
            <a:r>
              <a:rPr lang="en-US" sz="1200" b="0" i="0" u="none" strike="noStrike" kern="1200">
                <a:solidFill>
                  <a:schemeClr val="tx1"/>
                </a:solidFill>
                <a:effectLst/>
                <a:latin typeface="+mn-lt"/>
                <a:ea typeface="+mn-ea"/>
                <a:cs typeface="+mn-cs"/>
              </a:rPr>
              <a:t>1,120,000</a:t>
            </a:r>
            <a:r>
              <a:rPr lang="en-US">
                <a:effectLst/>
              </a:rPr>
              <a:t> </a:t>
            </a:r>
          </a:p>
          <a:p>
            <a:r>
              <a:rPr lang="en-US" sz="1200" b="0" i="0" u="none" strike="noStrike" kern="1200">
                <a:solidFill>
                  <a:schemeClr val="tx1"/>
                </a:solidFill>
                <a:effectLst/>
                <a:latin typeface="+mn-lt"/>
                <a:ea typeface="+mn-ea"/>
                <a:cs typeface="+mn-cs"/>
              </a:rPr>
              <a:t>FFE &amp; Technology</a:t>
            </a:r>
            <a:r>
              <a:rPr lang="en-US">
                <a:effectLst/>
              </a:rPr>
              <a:t> - </a:t>
            </a:r>
            <a:r>
              <a:rPr lang="en-US" sz="1200" b="0" i="0" u="none" strike="noStrike" kern="1200">
                <a:solidFill>
                  <a:schemeClr val="tx1"/>
                </a:solidFill>
                <a:effectLst/>
                <a:latin typeface="+mn-lt"/>
                <a:ea typeface="+mn-ea"/>
                <a:cs typeface="+mn-cs"/>
              </a:rPr>
              <a:t>12%</a:t>
            </a:r>
            <a:r>
              <a:rPr lang="en-US">
                <a:effectLst/>
              </a:rPr>
              <a:t> - </a:t>
            </a:r>
            <a:r>
              <a:rPr lang="en-US" sz="1200" b="0" i="0" u="none" strike="noStrike" kern="1200">
                <a:solidFill>
                  <a:schemeClr val="tx1"/>
                </a:solidFill>
                <a:effectLst/>
                <a:latin typeface="+mn-lt"/>
                <a:ea typeface="+mn-ea"/>
                <a:cs typeface="+mn-cs"/>
              </a:rPr>
              <a:t>384,000</a:t>
            </a:r>
            <a:r>
              <a:rPr lang="en-US">
                <a:effectLst/>
              </a:rPr>
              <a:t> </a:t>
            </a:r>
          </a:p>
          <a:p>
            <a:r>
              <a:rPr lang="en-US" sz="1200" b="0" i="0" u="none" strike="noStrike" kern="1200">
                <a:solidFill>
                  <a:schemeClr val="tx1"/>
                </a:solidFill>
                <a:effectLst/>
                <a:latin typeface="+mn-lt"/>
                <a:ea typeface="+mn-ea"/>
                <a:cs typeface="+mn-cs"/>
              </a:rPr>
              <a:t>Post Construction</a:t>
            </a:r>
            <a:r>
              <a:rPr lang="en-US">
                <a:effectLst/>
              </a:rPr>
              <a:t> - </a:t>
            </a:r>
            <a:r>
              <a:rPr lang="en-US" sz="1200" b="0" i="0" u="none" strike="noStrike" kern="1200">
                <a:solidFill>
                  <a:schemeClr val="tx1"/>
                </a:solidFill>
                <a:effectLst/>
                <a:latin typeface="+mn-lt"/>
                <a:ea typeface="+mn-ea"/>
                <a:cs typeface="+mn-cs"/>
              </a:rPr>
              <a:t>8%</a:t>
            </a:r>
            <a:r>
              <a:rPr lang="en-US">
                <a:effectLst/>
              </a:rPr>
              <a:t> - </a:t>
            </a:r>
            <a:r>
              <a:rPr lang="en-US" sz="1200" b="0" i="0" u="none" strike="noStrike" kern="1200">
                <a:solidFill>
                  <a:schemeClr val="tx1"/>
                </a:solidFill>
                <a:effectLst/>
                <a:latin typeface="+mn-lt"/>
                <a:ea typeface="+mn-ea"/>
                <a:cs typeface="+mn-cs"/>
              </a:rPr>
              <a:t>256,000</a:t>
            </a:r>
            <a:r>
              <a:rPr lang="en-US">
                <a:effectLst/>
              </a:rPr>
              <a:t> </a:t>
            </a:r>
          </a:p>
          <a:p>
            <a:r>
              <a:rPr lang="en-US" sz="1200" b="0" i="0" u="none" strike="noStrike" kern="1200">
                <a:solidFill>
                  <a:schemeClr val="tx1"/>
                </a:solidFill>
                <a:effectLst/>
                <a:latin typeface="+mn-lt"/>
                <a:ea typeface="+mn-ea"/>
                <a:cs typeface="+mn-cs"/>
              </a:rPr>
              <a:t>Contingency &amp; Miscellaneous</a:t>
            </a:r>
            <a:r>
              <a:rPr lang="en-US">
                <a:effectLst/>
              </a:rPr>
              <a:t> - </a:t>
            </a:r>
            <a:r>
              <a:rPr lang="en-US" sz="1200" b="0" i="0" u="none" strike="noStrike" kern="1200">
                <a:solidFill>
                  <a:schemeClr val="tx1"/>
                </a:solidFill>
                <a:effectLst/>
                <a:latin typeface="+mn-lt"/>
                <a:ea typeface="+mn-ea"/>
                <a:cs typeface="+mn-cs"/>
              </a:rPr>
              <a:t>8%</a:t>
            </a:r>
            <a:r>
              <a:rPr lang="en-US">
                <a:effectLst/>
              </a:rPr>
              <a:t> - </a:t>
            </a:r>
            <a:r>
              <a:rPr lang="en-US" sz="1200" b="0" i="0" u="none" strike="noStrike" kern="1200">
                <a:solidFill>
                  <a:schemeClr val="tx1"/>
                </a:solidFill>
                <a:effectLst/>
                <a:latin typeface="+mn-lt"/>
                <a:ea typeface="+mn-ea"/>
                <a:cs typeface="+mn-cs"/>
              </a:rPr>
              <a:t>256,000</a:t>
            </a:r>
            <a:r>
              <a:rPr lang="en-US">
                <a:effectLst/>
              </a:rPr>
              <a:t> </a:t>
            </a:r>
          </a:p>
          <a:p>
            <a:r>
              <a:rPr lang="en-US" sz="1200" b="0" i="0" u="none" strike="noStrike" kern="1200">
                <a:solidFill>
                  <a:schemeClr val="tx1"/>
                </a:solidFill>
                <a:effectLst/>
                <a:latin typeface="+mn-lt"/>
                <a:ea typeface="+mn-ea"/>
                <a:cs typeface="+mn-cs"/>
              </a:rPr>
              <a:t>TOTAL - 3,200,000.00</a:t>
            </a:r>
            <a:r>
              <a:rPr lang="en-US">
                <a:effectLst/>
              </a:rPr>
              <a:t> </a:t>
            </a:r>
            <a:endParaRPr lang="en-US"/>
          </a:p>
        </p:txBody>
      </p:sp>
      <p:sp>
        <p:nvSpPr>
          <p:cNvPr id="4" name="Slide Number Placeholder 3"/>
          <p:cNvSpPr>
            <a:spLocks noGrp="1"/>
          </p:cNvSpPr>
          <p:nvPr>
            <p:ph type="sldNum" sz="quarter" idx="5"/>
          </p:nvPr>
        </p:nvSpPr>
        <p:spPr/>
        <p:txBody>
          <a:bodyPr/>
          <a:lstStyle/>
          <a:p>
            <a:fld id="{57DE380A-8236-4AF1-984E-676EDBB3A2C0}" type="slidenum">
              <a:rPr lang="en-US" smtClean="0"/>
              <a:t>20</a:t>
            </a:fld>
            <a:endParaRPr lang="en-US"/>
          </a:p>
        </p:txBody>
      </p:sp>
    </p:spTree>
    <p:extLst>
      <p:ext uri="{BB962C8B-B14F-4D97-AF65-F5344CB8AC3E}">
        <p14:creationId xmlns:p14="http://schemas.microsoft.com/office/powerpoint/2010/main" val="36474256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We are still in the early stages of gathering bids and finalizing the design plans. As those details are completed, we’ll be able to share more precise cost estimates with you.</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Like any construction project, we should expect some unforeseen expenses. At this time, we are estimating a contingency of about 8% of the total project cost.</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Based on our past fundraising history, we recognize that our $1.8 million goal is ambitious for our chapel. Because of that, we will likely need to secure a modest loan from the District to complete the project.</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With that possibility in mind, this is the reason that the building has been thoughtfully designed so it can be completed in phases, if necessary.</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Strategic Planning to avoid regulatory delays and seasonal restrictions. – </a:t>
            </a:r>
            <a:r>
              <a:rPr lang="en-US" b="1"/>
              <a:t>Proactive Scheduling prevents costly delays</a:t>
            </a:r>
            <a:r>
              <a:rPr lang="en-US"/>
              <a:t>.</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7DE380A-8236-4AF1-984E-676EDBB3A2C0}" type="slidenum">
              <a:rPr lang="en-US" smtClean="0"/>
              <a:t>21</a:t>
            </a:fld>
            <a:endParaRPr lang="en-US"/>
          </a:p>
        </p:txBody>
      </p:sp>
    </p:spTree>
    <p:extLst>
      <p:ext uri="{BB962C8B-B14F-4D97-AF65-F5344CB8AC3E}">
        <p14:creationId xmlns:p14="http://schemas.microsoft.com/office/powerpoint/2010/main" val="1353744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ED0D7-F3FC-97B3-ADE7-41EA0F455A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6A99ED-7CA0-E52A-95A3-EBD0F6169F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C92150-D7D8-8946-F43A-DCC3A8493E60}"/>
              </a:ext>
            </a:extLst>
          </p:cNvPr>
          <p:cNvSpPr>
            <a:spLocks noGrp="1"/>
          </p:cNvSpPr>
          <p:nvPr>
            <p:ph type="body" idx="1"/>
          </p:nvPr>
        </p:nvSpPr>
        <p:spPr/>
        <p:txBody>
          <a:bodyPr/>
          <a:lstStyle/>
          <a:p>
            <a:pPr marL="171450" indent="-171450">
              <a:buFont typeface="Arial" panose="020B0604020202020204" pitchFamily="34" charset="0"/>
              <a:buChar char="•"/>
            </a:pPr>
            <a:r>
              <a:rPr lang="en-US"/>
              <a:t>Currently, we have $1.4 million set aside for this project. To date, approximately $50,000 has been invested in pre-construction work, including due diligence and early site preparation.</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endParaRPr lang="en-US"/>
          </a:p>
        </p:txBody>
      </p:sp>
      <p:sp>
        <p:nvSpPr>
          <p:cNvPr id="4" name="Slide Number Placeholder 3">
            <a:extLst>
              <a:ext uri="{FF2B5EF4-FFF2-40B4-BE49-F238E27FC236}">
                <a16:creationId xmlns:a16="http://schemas.microsoft.com/office/drawing/2014/main" id="{6E28F17F-9CF0-5DC5-B18A-F07D4F01965A}"/>
              </a:ext>
            </a:extLst>
          </p:cNvPr>
          <p:cNvSpPr>
            <a:spLocks noGrp="1"/>
          </p:cNvSpPr>
          <p:nvPr>
            <p:ph type="sldNum" sz="quarter" idx="5"/>
          </p:nvPr>
        </p:nvSpPr>
        <p:spPr/>
        <p:txBody>
          <a:bodyPr/>
          <a:lstStyle/>
          <a:p>
            <a:fld id="{57DE380A-8236-4AF1-984E-676EDBB3A2C0}" type="slidenum">
              <a:rPr lang="en-US" smtClean="0"/>
              <a:t>22</a:t>
            </a:fld>
            <a:endParaRPr lang="en-US"/>
          </a:p>
        </p:txBody>
      </p:sp>
    </p:spTree>
    <p:extLst>
      <p:ext uri="{BB962C8B-B14F-4D97-AF65-F5344CB8AC3E}">
        <p14:creationId xmlns:p14="http://schemas.microsoft.com/office/powerpoint/2010/main" val="4261123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actual time of construction is very little compared to the administrative processes involved. For example, county approvals, permitting and inspections along with other administrative tasks can consume as much as 70% of the total project schedule.  We also have an additional layer of administrative processes – The District.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If we were to break this down based on a two-year schedule: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Planning &amp; Fundraising = 24 Months – This assumes that we acquire a loan to close and continue fundraising with pledges, etc.</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Design &amp; Permitting = 10 Months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Bidding &amp; Building = 9 Months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Post Construction = 2 Months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So, much of this </a:t>
            </a:r>
          </a:p>
          <a:p>
            <a:pPr marL="171450" indent="-171450">
              <a:buFont typeface="Arial" panose="020B0604020202020204" pitchFamily="34" charset="0"/>
              <a:buChar char="•"/>
            </a:pPr>
            <a:r>
              <a:rPr lang="en-US"/>
              <a:t>Over the past month, we’ve successfully cleared the land by removing the trees. This puts us in a strong position to begin construction this summer, pending final approvals and permits. The timeline will largely depend on how smoothly and quickly that process moves forward. </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fld id="{57DE380A-8236-4AF1-984E-676EDBB3A2C0}" type="slidenum">
              <a:rPr lang="en-US" smtClean="0"/>
              <a:t>23</a:t>
            </a:fld>
            <a:endParaRPr lang="en-US"/>
          </a:p>
        </p:txBody>
      </p:sp>
    </p:spTree>
    <p:extLst>
      <p:ext uri="{BB962C8B-B14F-4D97-AF65-F5344CB8AC3E}">
        <p14:creationId xmlns:p14="http://schemas.microsoft.com/office/powerpoint/2010/main" val="30378507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DE380A-8236-4AF1-984E-676EDBB3A2C0}" type="slidenum">
              <a:rPr lang="en-US" smtClean="0"/>
              <a:t>24</a:t>
            </a:fld>
            <a:endParaRPr lang="en-US"/>
          </a:p>
        </p:txBody>
      </p:sp>
    </p:spTree>
    <p:extLst>
      <p:ext uri="{BB962C8B-B14F-4D97-AF65-F5344CB8AC3E}">
        <p14:creationId xmlns:p14="http://schemas.microsoft.com/office/powerpoint/2010/main" val="25113276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DE380A-8236-4AF1-984E-676EDBB3A2C0}" type="slidenum">
              <a:rPr lang="en-US" smtClean="0"/>
              <a:t>26</a:t>
            </a:fld>
            <a:endParaRPr lang="en-US"/>
          </a:p>
        </p:txBody>
      </p:sp>
    </p:spTree>
    <p:extLst>
      <p:ext uri="{BB962C8B-B14F-4D97-AF65-F5344CB8AC3E}">
        <p14:creationId xmlns:p14="http://schemas.microsoft.com/office/powerpoint/2010/main" val="41232062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674E9-635C-8863-9DD3-721A3B5C2B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F3861C-2449-B39A-2743-86E9DA4D78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26E3EF-47F8-800D-301C-0D928836284F}"/>
              </a:ext>
            </a:extLst>
          </p:cNvPr>
          <p:cNvSpPr>
            <a:spLocks noGrp="1"/>
          </p:cNvSpPr>
          <p:nvPr>
            <p:ph type="body" idx="1"/>
          </p:nvPr>
        </p:nvSpPr>
        <p:spPr/>
        <p:txBody>
          <a:bodyPr/>
          <a:lstStyle/>
          <a:p>
            <a:r>
              <a:rPr lang="en-US"/>
              <a:t>As Catholics we know that because the Mass is the most important act on earth, the environment should reflect that beauty.</a:t>
            </a:r>
          </a:p>
          <a:p>
            <a:r>
              <a:rPr lang="en-US"/>
              <a:t>Unfortunately, we cannot afford everything we might wish for, but we must offer the best we can.</a:t>
            </a:r>
          </a:p>
        </p:txBody>
      </p:sp>
      <p:sp>
        <p:nvSpPr>
          <p:cNvPr id="4" name="Slide Number Placeholder 3">
            <a:extLst>
              <a:ext uri="{FF2B5EF4-FFF2-40B4-BE49-F238E27FC236}">
                <a16:creationId xmlns:a16="http://schemas.microsoft.com/office/drawing/2014/main" id="{C75334B6-D821-D55C-4011-36D05726089A}"/>
              </a:ext>
            </a:extLst>
          </p:cNvPr>
          <p:cNvSpPr>
            <a:spLocks noGrp="1"/>
          </p:cNvSpPr>
          <p:nvPr>
            <p:ph type="sldNum" sz="quarter" idx="5"/>
          </p:nvPr>
        </p:nvSpPr>
        <p:spPr/>
        <p:txBody>
          <a:bodyPr/>
          <a:lstStyle/>
          <a:p>
            <a:fld id="{57DE380A-8236-4AF1-984E-676EDBB3A2C0}" type="slidenum">
              <a:rPr lang="en-US" smtClean="0"/>
              <a:t>28</a:t>
            </a:fld>
            <a:endParaRPr lang="en-US"/>
          </a:p>
        </p:txBody>
      </p:sp>
    </p:spTree>
    <p:extLst>
      <p:ext uri="{BB962C8B-B14F-4D97-AF65-F5344CB8AC3E}">
        <p14:creationId xmlns:p14="http://schemas.microsoft.com/office/powerpoint/2010/main" val="32160981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B93D2-07D3-5695-7605-40F5A39EB2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7360CC-6F78-4837-D58B-05A10348C1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30D9B8-824C-108E-5BEB-C49C33B6CDAC}"/>
              </a:ext>
            </a:extLst>
          </p:cNvPr>
          <p:cNvSpPr>
            <a:spLocks noGrp="1"/>
          </p:cNvSpPr>
          <p:nvPr>
            <p:ph type="body" idx="1"/>
          </p:nvPr>
        </p:nvSpPr>
        <p:spPr/>
        <p:txBody>
          <a:bodyPr/>
          <a:lstStyle/>
          <a:p>
            <a:r>
              <a:rPr lang="en-US"/>
              <a:t>Rendering of the inside, again just for perspective. Sacristy on both sides of the sanctuary – Focus is drawn to the Altar, especially with the arch between the sacristies.</a:t>
            </a:r>
          </a:p>
          <a:p>
            <a:endParaRPr lang="en-US"/>
          </a:p>
          <a:p>
            <a:r>
              <a:rPr lang="en-US"/>
              <a:t>Storage above the sacristies.</a:t>
            </a:r>
          </a:p>
        </p:txBody>
      </p:sp>
      <p:sp>
        <p:nvSpPr>
          <p:cNvPr id="4" name="Slide Number Placeholder 3">
            <a:extLst>
              <a:ext uri="{FF2B5EF4-FFF2-40B4-BE49-F238E27FC236}">
                <a16:creationId xmlns:a16="http://schemas.microsoft.com/office/drawing/2014/main" id="{0456F42E-8CFF-8A6C-209A-1E54C19E4EFA}"/>
              </a:ext>
            </a:extLst>
          </p:cNvPr>
          <p:cNvSpPr>
            <a:spLocks noGrp="1"/>
          </p:cNvSpPr>
          <p:nvPr>
            <p:ph type="sldNum" sz="quarter" idx="5"/>
          </p:nvPr>
        </p:nvSpPr>
        <p:spPr/>
        <p:txBody>
          <a:bodyPr/>
          <a:lstStyle/>
          <a:p>
            <a:fld id="{57DE380A-8236-4AF1-984E-676EDBB3A2C0}" type="slidenum">
              <a:rPr lang="en-US" smtClean="0"/>
              <a:t>29</a:t>
            </a:fld>
            <a:endParaRPr lang="en-US"/>
          </a:p>
        </p:txBody>
      </p:sp>
    </p:spTree>
    <p:extLst>
      <p:ext uri="{BB962C8B-B14F-4D97-AF65-F5344CB8AC3E}">
        <p14:creationId xmlns:p14="http://schemas.microsoft.com/office/powerpoint/2010/main" val="562307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FDB10-D796-DF95-EDFF-D18B030635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3D9643-D93A-14DC-9757-8A2F8C5DAF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69B83C-7999-BCBF-1B52-71EE7741CFD6}"/>
              </a:ext>
            </a:extLst>
          </p:cNvPr>
          <p:cNvSpPr>
            <a:spLocks noGrp="1"/>
          </p:cNvSpPr>
          <p:nvPr>
            <p:ph type="body" idx="1"/>
          </p:nvPr>
        </p:nvSpPr>
        <p:spPr/>
        <p:txBody>
          <a:bodyPr/>
          <a:lstStyle/>
          <a:p>
            <a:r>
              <a:rPr lang="en-US" sz="1200" b="0" i="0" kern="1200">
                <a:solidFill>
                  <a:schemeClr val="tx1"/>
                </a:solidFill>
                <a:effectLst/>
                <a:latin typeface="+mn-lt"/>
                <a:ea typeface="+mn-ea"/>
                <a:cs typeface="+mn-cs"/>
              </a:rPr>
              <a:t>WHERE WE ARE: OUR PRESENT REALITY</a:t>
            </a:r>
          </a:p>
          <a:p>
            <a:pPr marL="171450" indent="-171450">
              <a:lnSpc>
                <a:spcPct val="100000"/>
              </a:lnSpc>
              <a:buFont typeface="Arial" panose="020B0604020202020204" pitchFamily="34" charset="0"/>
              <a:buChar char="•"/>
            </a:pPr>
            <a:r>
              <a:rPr lang="en-US" sz="1200" b="0" i="0" kern="1200">
                <a:solidFill>
                  <a:schemeClr val="tx1"/>
                </a:solidFill>
                <a:effectLst/>
                <a:latin typeface="+mn-lt"/>
                <a:ea typeface="+mn-ea"/>
                <a:cs typeface="+mn-cs"/>
              </a:rPr>
              <a:t>Our current space is simply not sustainable for the future of our parish.</a:t>
            </a:r>
          </a:p>
          <a:p>
            <a:pPr marL="171450" indent="-171450">
              <a:lnSpc>
                <a:spcPct val="100000"/>
              </a:lnSpc>
              <a:buFont typeface="Arial" panose="020B0604020202020204" pitchFamily="34" charset="0"/>
              <a:buChar char="•"/>
            </a:pPr>
            <a:endParaRPr lang="en-US" sz="1200" b="0" i="0" kern="1200">
              <a:solidFill>
                <a:schemeClr val="tx1"/>
              </a:solidFill>
              <a:effectLst/>
              <a:latin typeface="+mn-lt"/>
              <a:ea typeface="+mn-ea"/>
              <a:cs typeface="+mn-cs"/>
            </a:endParaRPr>
          </a:p>
          <a:p>
            <a:pPr marL="171450" indent="-171450">
              <a:lnSpc>
                <a:spcPct val="100000"/>
              </a:lnSpc>
              <a:buFont typeface="Arial" panose="020B0604020202020204" pitchFamily="34" charset="0"/>
              <a:buChar char="•"/>
            </a:pPr>
            <a:r>
              <a:rPr lang="en-US" sz="1200" b="0" i="0" kern="1200">
                <a:solidFill>
                  <a:schemeClr val="tx1"/>
                </a:solidFill>
                <a:effectLst/>
                <a:latin typeface="+mn-lt"/>
                <a:ea typeface="+mn-ea"/>
                <a:cs typeface="+mn-cs"/>
              </a:rPr>
              <a:t>We are truly grateful for this building; it served us well in our early days.</a:t>
            </a:r>
          </a:p>
          <a:p>
            <a:pPr marL="171450" indent="-171450">
              <a:lnSpc>
                <a:spcPct val="100000"/>
              </a:lnSpc>
              <a:buFont typeface="Arial" panose="020B0604020202020204" pitchFamily="34" charset="0"/>
              <a:buChar char="•"/>
            </a:pPr>
            <a:endParaRPr lang="en-US" sz="1200" b="0" i="0" kern="1200">
              <a:solidFill>
                <a:schemeClr val="tx1"/>
              </a:solidFill>
              <a:effectLst/>
              <a:latin typeface="+mn-lt"/>
              <a:ea typeface="+mn-ea"/>
              <a:cs typeface="+mn-cs"/>
            </a:endParaRPr>
          </a:p>
          <a:p>
            <a:pPr marL="171450" indent="-171450">
              <a:lnSpc>
                <a:spcPct val="100000"/>
              </a:lnSpc>
              <a:buFont typeface="Arial" panose="020B0604020202020204" pitchFamily="34" charset="0"/>
              <a:buChar char="•"/>
            </a:pPr>
            <a:r>
              <a:rPr lang="en-US" sz="1200" b="0" i="0" kern="1200">
                <a:solidFill>
                  <a:schemeClr val="tx1"/>
                </a:solidFill>
                <a:effectLst/>
                <a:latin typeface="+mn-lt"/>
                <a:ea typeface="+mn-ea"/>
                <a:cs typeface="+mn-cs"/>
              </a:rPr>
              <a:t>However, we have outgrown it. Obviously, It was never designed for </a:t>
            </a:r>
            <a:r>
              <a:rPr lang="en-US" sz="1200" b="1" i="0" kern="1200">
                <a:solidFill>
                  <a:schemeClr val="tx1"/>
                </a:solidFill>
                <a:effectLst/>
                <a:latin typeface="+mn-lt"/>
                <a:ea typeface="+mn-ea"/>
                <a:cs typeface="+mn-cs"/>
              </a:rPr>
              <a:t>sacred</a:t>
            </a:r>
            <a:r>
              <a:rPr lang="en-US" sz="1200" b="0" i="0" kern="1200">
                <a:solidFill>
                  <a:schemeClr val="tx1"/>
                </a:solidFill>
                <a:effectLst/>
                <a:latin typeface="+mn-lt"/>
                <a:ea typeface="+mn-ea"/>
                <a:cs typeface="+mn-cs"/>
              </a:rPr>
              <a:t> use, and it cannot provide the long‑term stability we need for worship and parish life.</a:t>
            </a:r>
          </a:p>
          <a:p>
            <a:endParaRPr lang="en-US"/>
          </a:p>
          <a:p>
            <a:endParaRPr lang="en-US"/>
          </a:p>
          <a:p>
            <a:endParaRPr lang="en-US"/>
          </a:p>
        </p:txBody>
      </p:sp>
      <p:sp>
        <p:nvSpPr>
          <p:cNvPr id="4" name="Slide Number Placeholder 3">
            <a:extLst>
              <a:ext uri="{FF2B5EF4-FFF2-40B4-BE49-F238E27FC236}">
                <a16:creationId xmlns:a16="http://schemas.microsoft.com/office/drawing/2014/main" id="{1101B3C7-83E1-7100-BDEB-A8400C8AFAE2}"/>
              </a:ext>
            </a:extLst>
          </p:cNvPr>
          <p:cNvSpPr>
            <a:spLocks noGrp="1"/>
          </p:cNvSpPr>
          <p:nvPr>
            <p:ph type="sldNum" sz="quarter" idx="5"/>
          </p:nvPr>
        </p:nvSpPr>
        <p:spPr/>
        <p:txBody>
          <a:bodyPr/>
          <a:lstStyle/>
          <a:p>
            <a:fld id="{57DE380A-8236-4AF1-984E-676EDBB3A2C0}" type="slidenum">
              <a:rPr lang="en-US" smtClean="0"/>
              <a:t>3</a:t>
            </a:fld>
            <a:endParaRPr lang="en-US"/>
          </a:p>
        </p:txBody>
      </p:sp>
    </p:spTree>
    <p:extLst>
      <p:ext uri="{BB962C8B-B14F-4D97-AF65-F5344CB8AC3E}">
        <p14:creationId xmlns:p14="http://schemas.microsoft.com/office/powerpoint/2010/main" val="3867949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a:t>The Reality is:</a:t>
            </a:r>
          </a:p>
          <a:p>
            <a:pPr>
              <a:buFont typeface="Arial" panose="020B0604020202020204" pitchFamily="34" charset="0"/>
              <a:buChar char="•"/>
            </a:pPr>
            <a:r>
              <a:rPr lang="en-US"/>
              <a:t>Attendance frequently exceeds capacity, forcing us into overflow areas. This separates the faithful, weakens our sense of unity, and diminishes reverence and sacramental focus.</a:t>
            </a:r>
          </a:p>
          <a:p>
            <a:pPr>
              <a:buFont typeface="Arial" panose="020B0604020202020204" pitchFamily="34" charset="0"/>
              <a:buChar char="•"/>
            </a:pPr>
            <a:endParaRPr lang="en-US"/>
          </a:p>
          <a:p>
            <a:pPr>
              <a:buFont typeface="Arial" panose="020B0604020202020204" pitchFamily="34" charset="0"/>
              <a:buChar char="•"/>
            </a:pPr>
            <a:r>
              <a:rPr lang="en-US"/>
              <a:t>In today’s ecclesial climate, stability is essential. A permanent chapel would provide continuity and security for future generations.</a:t>
            </a:r>
          </a:p>
          <a:p>
            <a:pPr>
              <a:buFont typeface="Arial" panose="020B0604020202020204" pitchFamily="34" charset="0"/>
              <a:buChar char="•"/>
            </a:pPr>
            <a:endParaRPr lang="en-US"/>
          </a:p>
          <a:p>
            <a:pPr>
              <a:buFont typeface="Arial" panose="020B0604020202020204" pitchFamily="34" charset="0"/>
              <a:buChar char="•"/>
            </a:pPr>
            <a:r>
              <a:rPr lang="en-US"/>
              <a:t>Our parking situation remains a significant challenge, affecting safety, accessibility, and the overall experience—especially for families and the elderly.</a:t>
            </a:r>
          </a:p>
          <a:p>
            <a:endParaRPr lang="en-US"/>
          </a:p>
        </p:txBody>
      </p:sp>
      <p:sp>
        <p:nvSpPr>
          <p:cNvPr id="4" name="Slide Number Placeholder 3"/>
          <p:cNvSpPr>
            <a:spLocks noGrp="1"/>
          </p:cNvSpPr>
          <p:nvPr>
            <p:ph type="sldNum" sz="quarter" idx="5"/>
          </p:nvPr>
        </p:nvSpPr>
        <p:spPr/>
        <p:txBody>
          <a:bodyPr/>
          <a:lstStyle/>
          <a:p>
            <a:fld id="{57DE380A-8236-4AF1-984E-676EDBB3A2C0}" type="slidenum">
              <a:rPr lang="en-US" smtClean="0"/>
              <a:t>4</a:t>
            </a:fld>
            <a:endParaRPr lang="en-US"/>
          </a:p>
        </p:txBody>
      </p:sp>
    </p:spTree>
    <p:extLst>
      <p:ext uri="{BB962C8B-B14F-4D97-AF65-F5344CB8AC3E}">
        <p14:creationId xmlns:p14="http://schemas.microsoft.com/office/powerpoint/2010/main" val="3190466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a:t>Some of the many Reasons Why This Project is Necessary:</a:t>
            </a:r>
          </a:p>
          <a:p>
            <a:pPr>
              <a:buNone/>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Mission</a:t>
            </a:r>
            <a:r>
              <a:rPr lang="en-US"/>
              <a:t> – This chapel strengthens our ability to continue advancing God’s Kingdom through the Mass, sacraments, and formation of souls. - </a:t>
            </a:r>
          </a:p>
          <a:p>
            <a:pPr>
              <a:buNone/>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Community</a:t>
            </a:r>
            <a:r>
              <a:rPr lang="en-US"/>
              <a:t> – A permanent site creates the foundation for future growth, including the hope of one day establishing a priory.</a:t>
            </a:r>
          </a:p>
          <a:p>
            <a:pPr>
              <a:buNone/>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Stability</a:t>
            </a:r>
            <a:r>
              <a:rPr lang="en-US"/>
              <a:t> – A permanent home provides continuity and security for the faithful, especially in uncertain times. - </a:t>
            </a:r>
          </a:p>
          <a:p>
            <a:pPr>
              <a:buNone/>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Architecture</a:t>
            </a:r>
            <a:r>
              <a:rPr lang="en-US"/>
              <a:t> – A permanent chapel allows for a beautiful sanctuary designed with verticality—lifting hearts and minds to God and reflecting the beauty of divine worship.</a:t>
            </a:r>
          </a:p>
          <a:p>
            <a:pPr>
              <a:buNone/>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Long-Term Cost</a:t>
            </a:r>
            <a:r>
              <a:rPr lang="en-US"/>
              <a:t> – Rather than ongoing rent with no return, this project is an investment in the next generation and the future of our parish.</a:t>
            </a:r>
          </a:p>
          <a:p>
            <a:pPr>
              <a:buNone/>
            </a:pPr>
            <a:endParaRPr lang="en-US" b="1"/>
          </a:p>
          <a:p>
            <a:pPr>
              <a:buNone/>
            </a:pPr>
            <a:r>
              <a:rPr lang="en-US" b="1"/>
              <a:t>Financial</a:t>
            </a:r>
            <a:r>
              <a:rPr lang="en-US"/>
              <a:t> – A comparison of a permanent chapel versus leased space shows the long-term benefit of ownership. We currently spend approximately $5,000 per month in rent, with limited landlord support, and must also cover additional maintenance costs that would normally be the responsibility of a landlord.</a:t>
            </a:r>
          </a:p>
          <a:p>
            <a:pPr>
              <a:buNone/>
            </a:pPr>
            <a:endParaRPr lang="en-US"/>
          </a:p>
          <a:p>
            <a:pPr>
              <a:buNone/>
            </a:pPr>
            <a:endParaRPr lang="en-US"/>
          </a:p>
          <a:p>
            <a:pPr>
              <a:buNone/>
            </a:pPr>
            <a:endParaRPr lang="en-US"/>
          </a:p>
          <a:p>
            <a:pPr>
              <a:buNone/>
            </a:pPr>
            <a:endParaRPr lang="en-US"/>
          </a:p>
          <a:p>
            <a:pPr>
              <a:buNone/>
            </a:pPr>
            <a:endParaRPr lang="en-US"/>
          </a:p>
        </p:txBody>
      </p:sp>
      <p:sp>
        <p:nvSpPr>
          <p:cNvPr id="4" name="Slide Number Placeholder 3"/>
          <p:cNvSpPr>
            <a:spLocks noGrp="1"/>
          </p:cNvSpPr>
          <p:nvPr>
            <p:ph type="sldNum" sz="quarter" idx="5"/>
          </p:nvPr>
        </p:nvSpPr>
        <p:spPr/>
        <p:txBody>
          <a:bodyPr/>
          <a:lstStyle/>
          <a:p>
            <a:fld id="{57DE380A-8236-4AF1-984E-676EDBB3A2C0}" type="slidenum">
              <a:rPr lang="en-US" smtClean="0"/>
              <a:t>5</a:t>
            </a:fld>
            <a:endParaRPr lang="en-US"/>
          </a:p>
        </p:txBody>
      </p:sp>
    </p:spTree>
    <p:extLst>
      <p:ext uri="{BB962C8B-B14F-4D97-AF65-F5344CB8AC3E}">
        <p14:creationId xmlns:p14="http://schemas.microsoft.com/office/powerpoint/2010/main" val="1792160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Understanding the importance of having a permanent chapel. We began our search in 2021, just under five years ago. After a brief fundraising effort, we purchased a 10-acre lot in early December 2021. However, due to several unresolved land issues discovered only after the purchase, it was decided to sell the property and take a new direction. Fortunately, we were eventually able to sell the land for approximately what we had paid for it.</a:t>
            </a:r>
          </a:p>
          <a:p>
            <a:pPr>
              <a:buNone/>
            </a:pPr>
            <a:endParaRPr lang="en-US"/>
          </a:p>
          <a:p>
            <a:pPr>
              <a:buNone/>
            </a:pPr>
            <a:r>
              <a:rPr lang="en-US" b="0" i="0">
                <a:effectLst/>
                <a:latin typeface="fkGroteskNeue"/>
              </a:rPr>
              <a:t>Although the outcome was not what we had hoped for, the experience proved invaluable, showing us how essential it is to conduct a thorough feasibility study and exercise careful due diligence when selecting property for the chapel.</a:t>
            </a:r>
          </a:p>
          <a:p>
            <a:pPr>
              <a:buNone/>
            </a:pPr>
            <a:r>
              <a:rPr lang="en-US">
                <a:latin typeface="Aptos" panose="020B0004020202020204" pitchFamily="34" charset="0"/>
                <a:ea typeface="Times New Roman" panose="02020603050405020304" pitchFamily="18" charset="0"/>
              </a:rPr>
              <a:t> </a:t>
            </a:r>
            <a:endParaRPr lang="en-US">
              <a:latin typeface="Times New Roman" panose="02020603050405020304" pitchFamily="18" charset="0"/>
              <a:ea typeface="Times New Roman" panose="02020603050405020304" pitchFamily="18" charset="0"/>
            </a:endParaRPr>
          </a:p>
          <a:p>
            <a:r>
              <a:rPr lang="en-US">
                <a:latin typeface="Aptos" panose="020B0004020202020204" pitchFamily="34" charset="0"/>
                <a:ea typeface="Times New Roman" panose="02020603050405020304" pitchFamily="18" charset="0"/>
              </a:rPr>
              <a:t>Building on that experience, and under Fr. Wiseman’s direction, the St. Joseph Committee began in late 2023 to focus on finding a property with an existing building that could be renovated for our needs. This has been the Society’s preferred approach for many years. However, after more than a year of searching and considering many possibilities, none proved suitable or prudent. Through prayer and careful discernment, Fr. Wiseman decided to redirect our efforts toward finding acreage again and building a chapel.</a:t>
            </a:r>
            <a:endParaRPr lang="en-US">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7DE380A-8236-4AF1-984E-676EDBB3A2C0}" type="slidenum">
              <a:rPr lang="en-US" smtClean="0"/>
              <a:t>6</a:t>
            </a:fld>
            <a:endParaRPr lang="en-US"/>
          </a:p>
        </p:txBody>
      </p:sp>
    </p:spTree>
    <p:extLst>
      <p:ext uri="{BB962C8B-B14F-4D97-AF65-F5344CB8AC3E}">
        <p14:creationId xmlns:p14="http://schemas.microsoft.com/office/powerpoint/2010/main" val="1107258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B834C-3B77-53A2-E28A-6683D7C2A8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06F670-E66C-83FD-B61E-2065B71210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72BD5D-BFB8-061C-B95F-B95224253995}"/>
              </a:ext>
            </a:extLst>
          </p:cNvPr>
          <p:cNvSpPr>
            <a:spLocks noGrp="1"/>
          </p:cNvSpPr>
          <p:nvPr>
            <p:ph type="body" idx="1"/>
          </p:nvPr>
        </p:nvSpPr>
        <p:spPr/>
        <p:txBody>
          <a:bodyPr/>
          <a:lstStyle/>
          <a:p>
            <a:pPr marL="176679" indent="-176679">
              <a:buFont typeface="Arial" panose="020B0604020202020204" pitchFamily="34" charset="0"/>
              <a:buChar char="•"/>
            </a:pPr>
            <a:r>
              <a:rPr lang="en-US"/>
              <a:t>After months of reviewing numerous properties, in April 2025 Dr. David Forsythe—appointed by Fr. Wiseman to lead the search for suitable acreage—identified a 9.38-acre parcel off Reliance Road in Middletown, Virginia. (Frederick County)</a:t>
            </a:r>
          </a:p>
          <a:p>
            <a:pPr marL="176679" indent="-176679">
              <a:buFont typeface="Arial" panose="020B0604020202020204" pitchFamily="34" charset="0"/>
              <a:buChar char="•"/>
            </a:pPr>
            <a:endParaRPr lang="en-US"/>
          </a:p>
          <a:p>
            <a:pPr marL="176679" indent="-176679">
              <a:buFont typeface="Arial" panose="020B0604020202020204" pitchFamily="34" charset="0"/>
              <a:buChar char="•"/>
            </a:pPr>
            <a:r>
              <a:rPr lang="en-US"/>
              <a:t>The property was immediately evaluated using our established criteria, Which included: a minimum of 7 acres; location within a 20-mile radius from the center of Front Royal; zoning that permits a church; a purchase price under $500,000; and overall suitability for development, including favorable topography, access to utilities, minimal wetlands impact, and acceptable soil conditions.</a:t>
            </a:r>
          </a:p>
          <a:p>
            <a:pPr marL="176679" indent="-176679">
              <a:buFont typeface="Arial" panose="020B0604020202020204" pitchFamily="34" charset="0"/>
              <a:buChar char="•"/>
            </a:pPr>
            <a:endParaRPr lang="en-US"/>
          </a:p>
          <a:p>
            <a:pPr marL="176679" indent="-176679">
              <a:buFont typeface="Arial" panose="020B0604020202020204" pitchFamily="34" charset="0"/>
              <a:buChar char="•"/>
            </a:pPr>
            <a:r>
              <a:rPr lang="en-US"/>
              <a:t>After a positive preliminary review, we placed the property under contract with a 180-day feasibility contingency. This contingency period allowed us to confirm our initial findings directly with the county. After meeting with the Counties Technical Review Committee (TRC), conducting engineered soils testing, completing a boundary survey, and obtaining an official Zoning Determination from the County.</a:t>
            </a:r>
          </a:p>
          <a:p>
            <a:pPr marL="176679" indent="-176679">
              <a:buFont typeface="Arial" panose="020B0604020202020204" pitchFamily="34" charset="0"/>
              <a:buChar char="•"/>
            </a:pPr>
            <a:endParaRPr lang="en-US"/>
          </a:p>
          <a:p>
            <a:pPr marL="176679" indent="-176679">
              <a:buFont typeface="Arial" panose="020B0604020202020204" pitchFamily="34" charset="0"/>
              <a:buChar char="•"/>
            </a:pPr>
            <a:r>
              <a:rPr lang="en-US"/>
              <a:t>In October 2025, we closed on this property and began our pre-construction phase of this property.</a:t>
            </a:r>
          </a:p>
          <a:p>
            <a:endParaRPr lang="en-US"/>
          </a:p>
        </p:txBody>
      </p:sp>
      <p:sp>
        <p:nvSpPr>
          <p:cNvPr id="4" name="Slide Number Placeholder 3">
            <a:extLst>
              <a:ext uri="{FF2B5EF4-FFF2-40B4-BE49-F238E27FC236}">
                <a16:creationId xmlns:a16="http://schemas.microsoft.com/office/drawing/2014/main" id="{24EE34AE-D3EC-E622-9801-089DFAA3B1EC}"/>
              </a:ext>
            </a:extLst>
          </p:cNvPr>
          <p:cNvSpPr>
            <a:spLocks noGrp="1"/>
          </p:cNvSpPr>
          <p:nvPr>
            <p:ph type="sldNum" sz="quarter" idx="5"/>
          </p:nvPr>
        </p:nvSpPr>
        <p:spPr/>
        <p:txBody>
          <a:bodyPr/>
          <a:lstStyle/>
          <a:p>
            <a:fld id="{57DE380A-8236-4AF1-984E-676EDBB3A2C0}" type="slidenum">
              <a:rPr lang="en-US" smtClean="0"/>
              <a:t>7</a:t>
            </a:fld>
            <a:endParaRPr lang="en-US"/>
          </a:p>
        </p:txBody>
      </p:sp>
    </p:spTree>
    <p:extLst>
      <p:ext uri="{BB962C8B-B14F-4D97-AF65-F5344CB8AC3E}">
        <p14:creationId xmlns:p14="http://schemas.microsoft.com/office/powerpoint/2010/main" val="3700413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Property is just off I-81 at Exit 302.</a:t>
            </a:r>
          </a:p>
          <a:p>
            <a:r>
              <a:rPr lang="en-US"/>
              <a:t>This would be the first exit after turning on to Northbound I-81 from I-66.</a:t>
            </a:r>
          </a:p>
          <a:p>
            <a:endParaRPr lang="en-US"/>
          </a:p>
        </p:txBody>
      </p:sp>
      <p:sp>
        <p:nvSpPr>
          <p:cNvPr id="4" name="Slide Number Placeholder 3"/>
          <p:cNvSpPr>
            <a:spLocks noGrp="1"/>
          </p:cNvSpPr>
          <p:nvPr>
            <p:ph type="sldNum" sz="quarter" idx="5"/>
          </p:nvPr>
        </p:nvSpPr>
        <p:spPr/>
        <p:txBody>
          <a:bodyPr/>
          <a:lstStyle/>
          <a:p>
            <a:fld id="{57DE380A-8236-4AF1-984E-676EDBB3A2C0}" type="slidenum">
              <a:rPr lang="en-US" smtClean="0"/>
              <a:t>8</a:t>
            </a:fld>
            <a:endParaRPr lang="en-US"/>
          </a:p>
        </p:txBody>
      </p:sp>
    </p:spTree>
    <p:extLst>
      <p:ext uri="{BB962C8B-B14F-4D97-AF65-F5344CB8AC3E}">
        <p14:creationId xmlns:p14="http://schemas.microsoft.com/office/powerpoint/2010/main" val="1226338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Our Property Layout</a:t>
            </a:r>
          </a:p>
          <a:p>
            <a:r>
              <a:rPr lang="en-US" sz="1200" b="0" i="0" kern="1200">
                <a:solidFill>
                  <a:schemeClr val="tx1"/>
                </a:solidFill>
                <a:effectLst/>
                <a:latin typeface="+mn-lt"/>
                <a:ea typeface="+mn-ea"/>
                <a:cs typeface="+mn-cs"/>
              </a:rPr>
              <a:t>Here you see our property line, outlining our 9.3 acres, and an interior line that marks the required setbacks: 100 feet from neighboring properties and 60 feet from any road.</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We cannot build anything permanent inside this setback area. We can, however, use it for the </a:t>
            </a:r>
            <a:r>
              <a:rPr lang="en-US" sz="1200" b="1" i="0" kern="1200" err="1">
                <a:solidFill>
                  <a:schemeClr val="tx1"/>
                </a:solidFill>
                <a:effectLst/>
                <a:latin typeface="+mn-lt"/>
                <a:ea typeface="+mn-ea"/>
                <a:cs typeface="+mn-cs"/>
              </a:rPr>
              <a:t>drainfield</a:t>
            </a:r>
            <a:r>
              <a:rPr lang="en-US" sz="1200" b="0" i="0" kern="1200">
                <a:solidFill>
                  <a:schemeClr val="tx1"/>
                </a:solidFill>
                <a:effectLst/>
                <a:latin typeface="+mn-lt"/>
                <a:ea typeface="+mn-ea"/>
                <a:cs typeface="+mn-cs"/>
              </a:rPr>
              <a:t>, well, driveway, portable storage buildings, walking trails, and similar needs.</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The remaining acreage could welcome future outdoor devotion and parish life: Stations of the Cross, picnics, playgrounds, and other gatherings.</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Our hope is that one day, we may be able to acquire the adjacent property as well, which would be an ideal site for a beautiful chapel—Lord willing.</a:t>
            </a:r>
          </a:p>
          <a:p>
            <a:endParaRPr lang="en-US"/>
          </a:p>
        </p:txBody>
      </p:sp>
      <p:sp>
        <p:nvSpPr>
          <p:cNvPr id="4" name="Slide Number Placeholder 3"/>
          <p:cNvSpPr>
            <a:spLocks noGrp="1"/>
          </p:cNvSpPr>
          <p:nvPr>
            <p:ph type="sldNum" sz="quarter" idx="5"/>
          </p:nvPr>
        </p:nvSpPr>
        <p:spPr/>
        <p:txBody>
          <a:bodyPr/>
          <a:lstStyle/>
          <a:p>
            <a:fld id="{57DE380A-8236-4AF1-984E-676EDBB3A2C0}" type="slidenum">
              <a:rPr lang="en-US" smtClean="0"/>
              <a:t>9</a:t>
            </a:fld>
            <a:endParaRPr lang="en-US"/>
          </a:p>
        </p:txBody>
      </p:sp>
    </p:spTree>
    <p:extLst>
      <p:ext uri="{BB962C8B-B14F-4D97-AF65-F5344CB8AC3E}">
        <p14:creationId xmlns:p14="http://schemas.microsoft.com/office/powerpoint/2010/main" val="1045355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307B4FC-CCFA-4043-9D1B-077F1ED35088}" type="datetimeFigureOut">
              <a:rPr lang="en-US" smtClean="0"/>
              <a:t>2/26/2026</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B73DDC0C-91D8-479A-B4F8-1EEFFC83EB52}"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41191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07B4FC-CCFA-4043-9D1B-077F1ED35088}"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3DDC0C-91D8-479A-B4F8-1EEFFC83EB52}"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65877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07B4FC-CCFA-4043-9D1B-077F1ED35088}"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3DDC0C-91D8-479A-B4F8-1EEFFC83EB52}"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17244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07B4FC-CCFA-4043-9D1B-077F1ED35088}"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3DDC0C-91D8-479A-B4F8-1EEFFC83EB52}"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86849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07B4FC-CCFA-4043-9D1B-077F1ED35088}"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3DDC0C-91D8-479A-B4F8-1EEFFC83EB52}"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03514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07B4FC-CCFA-4043-9D1B-077F1ED35088}"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3DDC0C-91D8-479A-B4F8-1EEFFC83EB52}"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23504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07B4FC-CCFA-4043-9D1B-077F1ED35088}" type="datetimeFigureOut">
              <a:rPr lang="en-US" smtClean="0"/>
              <a:t>2/26/2026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3DDC0C-91D8-479A-B4F8-1EEFFC83EB52}"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98184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07B4FC-CCFA-4043-9D1B-077F1ED35088}" type="datetimeFigureOut">
              <a:rPr lang="en-US" smtClean="0"/>
              <a:t>2/26/2026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3DDC0C-91D8-479A-B4F8-1EEFFC83EB52}"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10012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07B4FC-CCFA-4043-9D1B-077F1ED35088}" type="datetimeFigureOut">
              <a:rPr lang="en-US" smtClean="0"/>
              <a:t>2/26/2026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3DDC0C-91D8-479A-B4F8-1EEFFC83EB52}" type="slidenum">
              <a:rPr lang="en-US" smtClean="0"/>
              <a:t>‹#›</a:t>
            </a:fld>
            <a:endParaRPr lang="en-US"/>
          </a:p>
        </p:txBody>
      </p:sp>
    </p:spTree>
    <p:extLst>
      <p:ext uri="{BB962C8B-B14F-4D97-AF65-F5344CB8AC3E}">
        <p14:creationId xmlns:p14="http://schemas.microsoft.com/office/powerpoint/2010/main" val="2216134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07B4FC-CCFA-4043-9D1B-077F1ED35088}"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3DDC0C-91D8-479A-B4F8-1EEFFC83EB52}"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93777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C307B4FC-CCFA-4043-9D1B-077F1ED35088}" type="datetimeFigureOut">
              <a:rPr lang="en-US" smtClean="0"/>
              <a:t>2/26/2026</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B73DDC0C-91D8-479A-B4F8-1EEFFC83EB52}"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89316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C307B4FC-CCFA-4043-9D1B-077F1ED35088}" type="datetimeFigureOut">
              <a:rPr lang="en-US" smtClean="0"/>
              <a:t>2/26/2026</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B73DDC0C-91D8-479A-B4F8-1EEFFC83EB52}"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125230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2.emf"/><Relationship Id="rId4" Type="http://schemas.openxmlformats.org/officeDocument/2006/relationships/image" Target="../media/image7.sv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3.emf"/><Relationship Id="rId4" Type="http://schemas.openxmlformats.org/officeDocument/2006/relationships/image" Target="../media/image7.sv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6.png"/><Relationship Id="rId7"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7.sv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7.sv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7.sv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image" Target="../media/image7.sv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2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2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7.svg"/></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3.jpeg"/><Relationship Id="rId5" Type="http://schemas.openxmlformats.org/officeDocument/2006/relationships/image" Target="../media/image7.sv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forest with many trees&#10;&#10;AI-generated content may be incorrect.">
            <a:extLst>
              <a:ext uri="{FF2B5EF4-FFF2-40B4-BE49-F238E27FC236}">
                <a16:creationId xmlns:a16="http://schemas.microsoft.com/office/drawing/2014/main" id="{DBB5838D-14E3-2393-A8EC-EC906DDA6577}"/>
              </a:ext>
            </a:extLst>
          </p:cNvPr>
          <p:cNvPicPr>
            <a:picLocks noChangeAspect="1"/>
          </p:cNvPicPr>
          <p:nvPr/>
        </p:nvPicPr>
        <p:blipFill>
          <a:blip r:embed="rId3">
            <a:alphaModFix amt="70000"/>
            <a:extLst>
              <a:ext uri="{28A0092B-C50C-407E-A947-70E740481C1C}">
                <a14:useLocalDpi xmlns:a14="http://schemas.microsoft.com/office/drawing/2010/main" val="0"/>
              </a:ext>
            </a:extLst>
          </a:blip>
          <a:srcRect t="1124" r="-1" b="23874"/>
          <a:stretch>
            <a:fillRect/>
          </a:stretch>
        </p:blipFill>
        <p:spPr>
          <a:xfrm>
            <a:off x="305" y="10"/>
            <a:ext cx="12191695" cy="6857990"/>
          </a:xfrm>
          <a:prstGeom prst="rect">
            <a:avLst/>
          </a:prstGeom>
        </p:spPr>
      </p:pic>
      <p:sp>
        <p:nvSpPr>
          <p:cNvPr id="26"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27"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tx1"/>
              </a:solidFill>
            </a:endParaRPr>
          </a:p>
        </p:txBody>
      </p:sp>
      <p:sp>
        <p:nvSpPr>
          <p:cNvPr id="28" name="Rectangle 27">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9340469-2C51-FA7D-1A3D-0320CB295EBA}"/>
              </a:ext>
            </a:extLst>
          </p:cNvPr>
          <p:cNvSpPr>
            <a:spLocks noGrp="1"/>
          </p:cNvSpPr>
          <p:nvPr>
            <p:ph type="title"/>
          </p:nvPr>
        </p:nvSpPr>
        <p:spPr>
          <a:xfrm>
            <a:off x="1130271" y="1193800"/>
            <a:ext cx="3193050" cy="4699000"/>
          </a:xfrm>
        </p:spPr>
        <p:txBody>
          <a:bodyPr anchor="ctr">
            <a:normAutofit/>
          </a:bodyPr>
          <a:lstStyle/>
          <a:p>
            <a:pPr algn="ctr"/>
            <a:r>
              <a:rPr lang="en-US"/>
              <a:t>The Road </a:t>
            </a:r>
            <a:br>
              <a:rPr lang="en-US"/>
            </a:br>
            <a:r>
              <a:rPr lang="en-US"/>
              <a:t>to our new chapel</a:t>
            </a:r>
          </a:p>
        </p:txBody>
      </p:sp>
      <p:cxnSp>
        <p:nvCxnSpPr>
          <p:cNvPr id="29" name="Straight Connector 28">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pic>
        <p:nvPicPr>
          <p:cNvPr id="9" name="Content Placeholder 8" descr="A building with a large front porch&#10;&#10;AI-generated content may be incorrect.">
            <a:extLst>
              <a:ext uri="{FF2B5EF4-FFF2-40B4-BE49-F238E27FC236}">
                <a16:creationId xmlns:a16="http://schemas.microsoft.com/office/drawing/2014/main" id="{52FA6B1F-41F8-2B51-3ED4-CEFDB3B6456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751158" y="2524904"/>
            <a:ext cx="4927600" cy="2771774"/>
          </a:xfrm>
          <a:prstGeom prst="ellipse">
            <a:avLst/>
          </a:prstGeom>
          <a:ln>
            <a:noFill/>
          </a:ln>
          <a:effectLst>
            <a:softEdge rad="112500"/>
          </a:effectLst>
        </p:spPr>
      </p:pic>
      <p:sp>
        <p:nvSpPr>
          <p:cNvPr id="24"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tx1"/>
              </a:solidFill>
            </a:endParaRPr>
          </a:p>
        </p:txBody>
      </p:sp>
      <p:sp>
        <p:nvSpPr>
          <p:cNvPr id="10" name="TextBox 9">
            <a:extLst>
              <a:ext uri="{FF2B5EF4-FFF2-40B4-BE49-F238E27FC236}">
                <a16:creationId xmlns:a16="http://schemas.microsoft.com/office/drawing/2014/main" id="{1C8CB0DB-E534-010C-7E6D-4AA6F94F7A6D}"/>
              </a:ext>
            </a:extLst>
          </p:cNvPr>
          <p:cNvSpPr txBox="1"/>
          <p:nvPr/>
        </p:nvSpPr>
        <p:spPr>
          <a:xfrm>
            <a:off x="5468628" y="1713548"/>
            <a:ext cx="5483361" cy="461665"/>
          </a:xfrm>
          <a:prstGeom prst="rect">
            <a:avLst/>
          </a:prstGeom>
          <a:noFill/>
        </p:spPr>
        <p:txBody>
          <a:bodyPr wrap="none" lIns="91440" tIns="45720" rIns="91440" bIns="45720" rtlCol="0" anchor="t">
            <a:spAutoFit/>
          </a:bodyPr>
          <a:lstStyle/>
          <a:p>
            <a:r>
              <a:rPr lang="en-US" sz="2400" b="1"/>
              <a:t>Building a New Home for Our Parish</a:t>
            </a:r>
          </a:p>
        </p:txBody>
      </p:sp>
      <p:pic>
        <p:nvPicPr>
          <p:cNvPr id="13" name="Graphic 12">
            <a:extLst>
              <a:ext uri="{FF2B5EF4-FFF2-40B4-BE49-F238E27FC236}">
                <a16:creationId xmlns:a16="http://schemas.microsoft.com/office/drawing/2014/main" id="{2EEA53A0-324D-F5E4-4417-6B28EDD83F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5779" y="287591"/>
            <a:ext cx="1293821" cy="1293821"/>
          </a:xfrm>
          <a:prstGeom prst="rect">
            <a:avLst/>
          </a:prstGeom>
        </p:spPr>
      </p:pic>
    </p:spTree>
    <p:extLst>
      <p:ext uri="{BB962C8B-B14F-4D97-AF65-F5344CB8AC3E}">
        <p14:creationId xmlns:p14="http://schemas.microsoft.com/office/powerpoint/2010/main" val="329224587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63C853E-3842-4594-86A9-051FFAF4D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1" name="Picture 20">
            <a:extLst>
              <a:ext uri="{FF2B5EF4-FFF2-40B4-BE49-F238E27FC236}">
                <a16:creationId xmlns:a16="http://schemas.microsoft.com/office/drawing/2014/main" id="{B591CDC5-6B61-4116-B3B5-0FF42B6E60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3" name="Straight Connector 22">
            <a:extLst>
              <a:ext uri="{FF2B5EF4-FFF2-40B4-BE49-F238E27FC236}">
                <a16:creationId xmlns:a16="http://schemas.microsoft.com/office/drawing/2014/main" id="{25B08984-5BEB-422F-A364-2B41E6A516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8F413B1-54E0-4B16-92AB-1CC5C7D645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6" name="Picture Placeholder 5" descr="A forest with many trees&#10;&#10;AI-generated content may be incorrect.">
            <a:extLst>
              <a:ext uri="{FF2B5EF4-FFF2-40B4-BE49-F238E27FC236}">
                <a16:creationId xmlns:a16="http://schemas.microsoft.com/office/drawing/2014/main" id="{B9F29433-0162-1530-85EB-76F62471F0A5}"/>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r="-1" b="24998"/>
          <a:stretch>
            <a:fillRect/>
          </a:stretch>
        </p:blipFill>
        <p:spPr>
          <a:xfrm>
            <a:off x="20" y="10"/>
            <a:ext cx="12191675" cy="6857990"/>
          </a:xfrm>
          <a:prstGeom prst="rect">
            <a:avLst/>
          </a:prstGeom>
        </p:spPr>
      </p:pic>
      <p:sp>
        <p:nvSpPr>
          <p:cNvPr id="27" name="Rectangle 26">
            <a:extLst>
              <a:ext uri="{FF2B5EF4-FFF2-40B4-BE49-F238E27FC236}">
                <a16:creationId xmlns:a16="http://schemas.microsoft.com/office/drawing/2014/main" id="{2E67E8BF-E4B2-4098-9FB3-9E400BD86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30686" y="4905349"/>
            <a:ext cx="5610646" cy="1450464"/>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2">
            <a:extLst>
              <a:ext uri="{FF2B5EF4-FFF2-40B4-BE49-F238E27FC236}">
                <a16:creationId xmlns:a16="http://schemas.microsoft.com/office/drawing/2014/main" id="{7D1C5235-0B21-9693-B1F2-527D7A5B1766}"/>
              </a:ext>
            </a:extLst>
          </p:cNvPr>
          <p:cNvSpPr>
            <a:spLocks noGrp="1"/>
          </p:cNvSpPr>
          <p:nvPr>
            <p:ph type="title"/>
          </p:nvPr>
        </p:nvSpPr>
        <p:spPr>
          <a:xfrm>
            <a:off x="6094412" y="5239131"/>
            <a:ext cx="5279490" cy="960087"/>
          </a:xfrm>
        </p:spPr>
        <p:txBody>
          <a:bodyPr vert="horz" lIns="91440" tIns="45720" rIns="91440" bIns="45720" rtlCol="0" anchor="t">
            <a:normAutofit/>
          </a:bodyPr>
          <a:lstStyle/>
          <a:p>
            <a:pPr algn="ctr"/>
            <a:r>
              <a:rPr lang="en-US" sz="3200">
                <a:solidFill>
                  <a:srgbClr val="FFFFFE"/>
                </a:solidFill>
              </a:rPr>
              <a:t>Views of the Property</a:t>
            </a:r>
          </a:p>
        </p:txBody>
      </p:sp>
      <p:cxnSp>
        <p:nvCxnSpPr>
          <p:cNvPr id="29" name="Straight Connector 28">
            <a:extLst>
              <a:ext uri="{FF2B5EF4-FFF2-40B4-BE49-F238E27FC236}">
                <a16:creationId xmlns:a16="http://schemas.microsoft.com/office/drawing/2014/main" id="{3781A10F-5DF6-4C9B-AE0B-5249E4399D2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1" y="5073596"/>
            <a:ext cx="5283196" cy="0"/>
          </a:xfrm>
          <a:prstGeom prst="line">
            <a:avLst/>
          </a:prstGeom>
          <a:ln w="31750">
            <a:solidFill>
              <a:srgbClr val="7CA447"/>
            </a:solidFill>
          </a:ln>
        </p:spPr>
        <p:style>
          <a:lnRef idx="3">
            <a:schemeClr val="accent1"/>
          </a:lnRef>
          <a:fillRef idx="0">
            <a:schemeClr val="accent1"/>
          </a:fillRef>
          <a:effectRef idx="2">
            <a:schemeClr val="accent1"/>
          </a:effectRef>
          <a:fontRef idx="minor">
            <a:schemeClr val="tx1"/>
          </a:fontRef>
        </p:style>
      </p:cxnSp>
      <p:pic>
        <p:nvPicPr>
          <p:cNvPr id="2" name="Graphic 1">
            <a:extLst>
              <a:ext uri="{FF2B5EF4-FFF2-40B4-BE49-F238E27FC236}">
                <a16:creationId xmlns:a16="http://schemas.microsoft.com/office/drawing/2014/main" id="{E3A2D060-BC41-B998-80B6-23405BA1B9A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5279" y="160591"/>
            <a:ext cx="1204921" cy="1204921"/>
          </a:xfrm>
          <a:prstGeom prst="rect">
            <a:avLst/>
          </a:prstGeom>
        </p:spPr>
      </p:pic>
    </p:spTree>
    <p:extLst>
      <p:ext uri="{BB962C8B-B14F-4D97-AF65-F5344CB8AC3E}">
        <p14:creationId xmlns:p14="http://schemas.microsoft.com/office/powerpoint/2010/main" val="2788317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A00E14-E708-F3B7-A5B2-898A8B5FE269}"/>
              </a:ext>
            </a:extLst>
          </p:cNvPr>
          <p:cNvPicPr>
            <a:picLocks noChangeAspect="1"/>
          </p:cNvPicPr>
          <p:nvPr/>
        </p:nvPicPr>
        <p:blipFill>
          <a:blip r:embed="rId3">
            <a:extLst>
              <a:ext uri="{28A0092B-C50C-407E-A947-70E740481C1C}">
                <a14:useLocalDpi xmlns:a14="http://schemas.microsoft.com/office/drawing/2010/main" val="0"/>
              </a:ext>
            </a:extLst>
          </a:blip>
          <a:srcRect t="4975" b="28082"/>
          <a:stretch>
            <a:fillRect/>
          </a:stretch>
        </p:blipFill>
        <p:spPr>
          <a:xfrm>
            <a:off x="20" y="10"/>
            <a:ext cx="12191980" cy="6846162"/>
          </a:xfrm>
          <a:prstGeom prst="rect">
            <a:avLst/>
          </a:prstGeom>
        </p:spPr>
      </p:pic>
      <p:pic>
        <p:nvPicPr>
          <p:cNvPr id="4" name="Graphic 3">
            <a:extLst>
              <a:ext uri="{FF2B5EF4-FFF2-40B4-BE49-F238E27FC236}">
                <a16:creationId xmlns:a16="http://schemas.microsoft.com/office/drawing/2014/main" id="{4A1ACBB6-3E64-9BA5-5175-BE67F30FE8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5279" y="160591"/>
            <a:ext cx="1204921" cy="1204921"/>
          </a:xfrm>
          <a:prstGeom prst="rect">
            <a:avLst/>
          </a:prstGeom>
        </p:spPr>
      </p:pic>
    </p:spTree>
    <p:extLst>
      <p:ext uri="{BB962C8B-B14F-4D97-AF65-F5344CB8AC3E}">
        <p14:creationId xmlns:p14="http://schemas.microsoft.com/office/powerpoint/2010/main" val="850395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7371-CC67-7A58-B7C9-F6F64F7878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5" y="0"/>
            <a:ext cx="12192000" cy="6858000"/>
          </a:xfrm>
          <a:prstGeom prst="rect">
            <a:avLst/>
          </a:prstGeom>
        </p:spPr>
      </p:pic>
      <p:sp>
        <p:nvSpPr>
          <p:cNvPr id="3" name="TextBox 2">
            <a:extLst>
              <a:ext uri="{FF2B5EF4-FFF2-40B4-BE49-F238E27FC236}">
                <a16:creationId xmlns:a16="http://schemas.microsoft.com/office/drawing/2014/main" id="{D131F768-E8CC-BBD4-444F-A89FF7CA8982}"/>
              </a:ext>
            </a:extLst>
          </p:cNvPr>
          <p:cNvSpPr txBox="1"/>
          <p:nvPr/>
        </p:nvSpPr>
        <p:spPr>
          <a:xfrm rot="16200000">
            <a:off x="7229812" y="3345714"/>
            <a:ext cx="2215671" cy="461665"/>
          </a:xfrm>
          <a:prstGeom prst="rect">
            <a:avLst/>
          </a:prstGeom>
          <a:noFill/>
        </p:spPr>
        <p:txBody>
          <a:bodyPr wrap="none" rtlCol="0">
            <a:spAutoFit/>
          </a:bodyPr>
          <a:lstStyle/>
          <a:p>
            <a:r>
              <a:rPr lang="en-US" sz="2400" b="1"/>
              <a:t>Reliance</a:t>
            </a:r>
            <a:r>
              <a:rPr lang="en-US" sz="2400"/>
              <a:t> </a:t>
            </a:r>
            <a:r>
              <a:rPr lang="en-US" sz="2400" b="1"/>
              <a:t>Road</a:t>
            </a:r>
          </a:p>
        </p:txBody>
      </p:sp>
      <p:sp>
        <p:nvSpPr>
          <p:cNvPr id="4" name="TextBox 3">
            <a:extLst>
              <a:ext uri="{FF2B5EF4-FFF2-40B4-BE49-F238E27FC236}">
                <a16:creationId xmlns:a16="http://schemas.microsoft.com/office/drawing/2014/main" id="{A0F08599-107C-E0D0-A633-A7614763C27C}"/>
              </a:ext>
            </a:extLst>
          </p:cNvPr>
          <p:cNvSpPr txBox="1"/>
          <p:nvPr/>
        </p:nvSpPr>
        <p:spPr>
          <a:xfrm rot="20030854">
            <a:off x="5747668" y="5631126"/>
            <a:ext cx="1943161" cy="461665"/>
          </a:xfrm>
          <a:prstGeom prst="rect">
            <a:avLst/>
          </a:prstGeom>
          <a:noFill/>
        </p:spPr>
        <p:txBody>
          <a:bodyPr wrap="none" rtlCol="0">
            <a:spAutoFit/>
          </a:bodyPr>
          <a:lstStyle/>
          <a:p>
            <a:r>
              <a:rPr lang="en-US" sz="2400" b="1"/>
              <a:t>Huttle</a:t>
            </a:r>
            <a:r>
              <a:rPr lang="en-US" sz="2400"/>
              <a:t> </a:t>
            </a:r>
            <a:r>
              <a:rPr lang="en-US" sz="2400" b="1"/>
              <a:t>Road</a:t>
            </a:r>
          </a:p>
        </p:txBody>
      </p:sp>
      <p:pic>
        <p:nvPicPr>
          <p:cNvPr id="6" name="Graphic 5">
            <a:extLst>
              <a:ext uri="{FF2B5EF4-FFF2-40B4-BE49-F238E27FC236}">
                <a16:creationId xmlns:a16="http://schemas.microsoft.com/office/drawing/2014/main" id="{9D4C8D15-5043-F9F1-2A74-A026583253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2645" y="160591"/>
            <a:ext cx="1204921" cy="1204921"/>
          </a:xfrm>
          <a:prstGeom prst="rect">
            <a:avLst/>
          </a:prstGeom>
        </p:spPr>
      </p:pic>
      <p:sp>
        <p:nvSpPr>
          <p:cNvPr id="7" name="TextBox 6">
            <a:extLst>
              <a:ext uri="{FF2B5EF4-FFF2-40B4-BE49-F238E27FC236}">
                <a16:creationId xmlns:a16="http://schemas.microsoft.com/office/drawing/2014/main" id="{02C1D621-ED9C-C9F6-B449-C3AEBFE3C6B6}"/>
              </a:ext>
            </a:extLst>
          </p:cNvPr>
          <p:cNvSpPr txBox="1"/>
          <p:nvPr/>
        </p:nvSpPr>
        <p:spPr>
          <a:xfrm>
            <a:off x="5621762" y="531322"/>
            <a:ext cx="1620380" cy="400110"/>
          </a:xfrm>
          <a:prstGeom prst="rect">
            <a:avLst/>
          </a:prstGeom>
          <a:noFill/>
        </p:spPr>
        <p:txBody>
          <a:bodyPr wrap="none" rtlCol="0">
            <a:spAutoFit/>
          </a:bodyPr>
          <a:lstStyle/>
          <a:p>
            <a:r>
              <a:rPr lang="en-US" sz="2000" b="1"/>
              <a:t>Van Parking</a:t>
            </a:r>
          </a:p>
        </p:txBody>
      </p:sp>
      <p:sp>
        <p:nvSpPr>
          <p:cNvPr id="8" name="TextBox 7">
            <a:extLst>
              <a:ext uri="{FF2B5EF4-FFF2-40B4-BE49-F238E27FC236}">
                <a16:creationId xmlns:a16="http://schemas.microsoft.com/office/drawing/2014/main" id="{9FEEE2B7-2090-5092-1DD4-B5E9794642AC}"/>
              </a:ext>
            </a:extLst>
          </p:cNvPr>
          <p:cNvSpPr txBox="1"/>
          <p:nvPr/>
        </p:nvSpPr>
        <p:spPr>
          <a:xfrm>
            <a:off x="3767562" y="762154"/>
            <a:ext cx="1432315" cy="400110"/>
          </a:xfrm>
          <a:prstGeom prst="rect">
            <a:avLst/>
          </a:prstGeom>
          <a:noFill/>
        </p:spPr>
        <p:txBody>
          <a:bodyPr wrap="none" rtlCol="0">
            <a:spAutoFit/>
          </a:bodyPr>
          <a:lstStyle/>
          <a:p>
            <a:r>
              <a:rPr lang="en-US" sz="2000" b="1"/>
              <a:t>Courtyard</a:t>
            </a:r>
          </a:p>
        </p:txBody>
      </p:sp>
      <p:sp>
        <p:nvSpPr>
          <p:cNvPr id="9" name="TextBox 8">
            <a:extLst>
              <a:ext uri="{FF2B5EF4-FFF2-40B4-BE49-F238E27FC236}">
                <a16:creationId xmlns:a16="http://schemas.microsoft.com/office/drawing/2014/main" id="{A8F8A1B7-5B66-CBFD-3B74-E6FA5AF10D52}"/>
              </a:ext>
            </a:extLst>
          </p:cNvPr>
          <p:cNvSpPr txBox="1"/>
          <p:nvPr/>
        </p:nvSpPr>
        <p:spPr>
          <a:xfrm>
            <a:off x="2948616" y="3022388"/>
            <a:ext cx="2293705" cy="400110"/>
          </a:xfrm>
          <a:prstGeom prst="rect">
            <a:avLst/>
          </a:prstGeom>
          <a:noFill/>
        </p:spPr>
        <p:txBody>
          <a:bodyPr wrap="none" rtlCol="0">
            <a:spAutoFit/>
          </a:bodyPr>
          <a:lstStyle/>
          <a:p>
            <a:r>
              <a:rPr lang="en-US" sz="2000" b="1"/>
              <a:t>Handicap Parking</a:t>
            </a:r>
          </a:p>
        </p:txBody>
      </p:sp>
      <p:cxnSp>
        <p:nvCxnSpPr>
          <p:cNvPr id="11" name="Straight Arrow Connector 10">
            <a:extLst>
              <a:ext uri="{FF2B5EF4-FFF2-40B4-BE49-F238E27FC236}">
                <a16:creationId xmlns:a16="http://schemas.microsoft.com/office/drawing/2014/main" id="{CF77178F-798F-1654-2994-24F7BA220C02}"/>
              </a:ext>
            </a:extLst>
          </p:cNvPr>
          <p:cNvCxnSpPr>
            <a:cxnSpLocks/>
          </p:cNvCxnSpPr>
          <p:nvPr/>
        </p:nvCxnSpPr>
        <p:spPr>
          <a:xfrm flipV="1">
            <a:off x="5241843" y="3022388"/>
            <a:ext cx="854157" cy="22072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11F2F56-41AD-B419-69B3-A8916D05C352}"/>
              </a:ext>
            </a:extLst>
          </p:cNvPr>
          <p:cNvCxnSpPr/>
          <p:nvPr/>
        </p:nvCxnSpPr>
        <p:spPr>
          <a:xfrm>
            <a:off x="5133606" y="1146867"/>
            <a:ext cx="754062" cy="66198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1B1DA88-3D56-804F-D46D-DF5AD5939E77}"/>
              </a:ext>
            </a:extLst>
          </p:cNvPr>
          <p:cNvCxnSpPr/>
          <p:nvPr/>
        </p:nvCxnSpPr>
        <p:spPr>
          <a:xfrm>
            <a:off x="6290893" y="937317"/>
            <a:ext cx="90488" cy="4714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2AB6B12-279D-E569-F696-C4731F092402}"/>
              </a:ext>
            </a:extLst>
          </p:cNvPr>
          <p:cNvSpPr txBox="1"/>
          <p:nvPr/>
        </p:nvSpPr>
        <p:spPr>
          <a:xfrm>
            <a:off x="3623184" y="5757657"/>
            <a:ext cx="1271502" cy="400110"/>
          </a:xfrm>
          <a:prstGeom prst="rect">
            <a:avLst/>
          </a:prstGeom>
          <a:noFill/>
        </p:spPr>
        <p:txBody>
          <a:bodyPr wrap="none" rtlCol="0">
            <a:spAutoFit/>
          </a:bodyPr>
          <a:lstStyle/>
          <a:p>
            <a:r>
              <a:rPr lang="en-US" sz="2000" b="1"/>
              <a:t>Entrance</a:t>
            </a:r>
          </a:p>
        </p:txBody>
      </p:sp>
      <p:cxnSp>
        <p:nvCxnSpPr>
          <p:cNvPr id="19" name="Straight Arrow Connector 18">
            <a:extLst>
              <a:ext uri="{FF2B5EF4-FFF2-40B4-BE49-F238E27FC236}">
                <a16:creationId xmlns:a16="http://schemas.microsoft.com/office/drawing/2014/main" id="{454576EA-E2D9-E0E8-E318-195496213FA0}"/>
              </a:ext>
            </a:extLst>
          </p:cNvPr>
          <p:cNvCxnSpPr>
            <a:stCxn id="17" idx="3"/>
          </p:cNvCxnSpPr>
          <p:nvPr/>
        </p:nvCxnSpPr>
        <p:spPr>
          <a:xfrm flipV="1">
            <a:off x="4894686" y="5800041"/>
            <a:ext cx="444129" cy="1576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F4BC950-E67A-B097-8D4A-7FA766FE9B46}"/>
              </a:ext>
            </a:extLst>
          </p:cNvPr>
          <p:cNvSpPr txBox="1"/>
          <p:nvPr/>
        </p:nvSpPr>
        <p:spPr>
          <a:xfrm>
            <a:off x="8261683" y="5983706"/>
            <a:ext cx="3923011" cy="584775"/>
          </a:xfrm>
          <a:prstGeom prst="rect">
            <a:avLst/>
          </a:prstGeom>
          <a:solidFill>
            <a:schemeClr val="tx2"/>
          </a:solidFill>
        </p:spPr>
        <p:txBody>
          <a:bodyPr wrap="square" rtlCol="0">
            <a:spAutoFit/>
          </a:bodyPr>
          <a:lstStyle/>
          <a:p>
            <a:pPr>
              <a:spcAft>
                <a:spcPts val="600"/>
              </a:spcAft>
            </a:pPr>
            <a:r>
              <a:rPr lang="en-US" sz="3200">
                <a:solidFill>
                  <a:schemeClr val="bg1"/>
                </a:solidFill>
              </a:rPr>
              <a:t>Overview - Rendering</a:t>
            </a:r>
          </a:p>
        </p:txBody>
      </p:sp>
    </p:spTree>
    <p:extLst>
      <p:ext uri="{BB962C8B-B14F-4D97-AF65-F5344CB8AC3E}">
        <p14:creationId xmlns:p14="http://schemas.microsoft.com/office/powerpoint/2010/main" val="2756169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431E3B-8404-9AAC-C37B-C683F44138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Graphic 1">
            <a:extLst>
              <a:ext uri="{FF2B5EF4-FFF2-40B4-BE49-F238E27FC236}">
                <a16:creationId xmlns:a16="http://schemas.microsoft.com/office/drawing/2014/main" id="{B28D72CE-7B9F-E67A-1E19-7D4F94401B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5279" y="160591"/>
            <a:ext cx="1204921" cy="1204921"/>
          </a:xfrm>
          <a:prstGeom prst="rect">
            <a:avLst/>
          </a:prstGeom>
        </p:spPr>
      </p:pic>
    </p:spTree>
    <p:extLst>
      <p:ext uri="{BB962C8B-B14F-4D97-AF65-F5344CB8AC3E}">
        <p14:creationId xmlns:p14="http://schemas.microsoft.com/office/powerpoint/2010/main" val="918653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 name="Content Placeholder 4" descr="A building with a lawn and a tree&#10;&#10;AI-generated content may be incorrect.">
            <a:extLst>
              <a:ext uri="{FF2B5EF4-FFF2-40B4-BE49-F238E27FC236}">
                <a16:creationId xmlns:a16="http://schemas.microsoft.com/office/drawing/2014/main" id="{1557FFEE-A29A-DF23-5827-AE9419AB8FE8}"/>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p:spPr>
      </p:pic>
      <p:pic>
        <p:nvPicPr>
          <p:cNvPr id="3" name="Graphic 2">
            <a:extLst>
              <a:ext uri="{FF2B5EF4-FFF2-40B4-BE49-F238E27FC236}">
                <a16:creationId xmlns:a16="http://schemas.microsoft.com/office/drawing/2014/main" id="{F67A1F31-5575-7540-D339-20A0030F06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5279" y="160591"/>
            <a:ext cx="1204921" cy="1204921"/>
          </a:xfrm>
          <a:prstGeom prst="rect">
            <a:avLst/>
          </a:prstGeom>
        </p:spPr>
      </p:pic>
      <p:sp>
        <p:nvSpPr>
          <p:cNvPr id="4" name="TextBox 3">
            <a:extLst>
              <a:ext uri="{FF2B5EF4-FFF2-40B4-BE49-F238E27FC236}">
                <a16:creationId xmlns:a16="http://schemas.microsoft.com/office/drawing/2014/main" id="{1625C234-F956-2EC8-62EA-F1F53DE5C935}"/>
              </a:ext>
            </a:extLst>
          </p:cNvPr>
          <p:cNvSpPr txBox="1"/>
          <p:nvPr/>
        </p:nvSpPr>
        <p:spPr>
          <a:xfrm>
            <a:off x="654802" y="5913561"/>
            <a:ext cx="10984423" cy="769441"/>
          </a:xfrm>
          <a:prstGeom prst="rect">
            <a:avLst/>
          </a:prstGeom>
          <a:noFill/>
        </p:spPr>
        <p:txBody>
          <a:bodyPr wrap="square">
            <a:spAutoFit/>
          </a:bodyPr>
          <a:lstStyle/>
          <a:p>
            <a:pPr algn="ctr"/>
            <a:r>
              <a:rPr lang="en-US" sz="2200" b="1">
                <a:solidFill>
                  <a:srgbClr val="002060"/>
                </a:solidFill>
              </a:rPr>
              <a:t>This project is not driven by ambition or extravagance. It is about providing what is truly necessary, realistic, and lasting for the worship of God and the care of souls.</a:t>
            </a:r>
          </a:p>
        </p:txBody>
      </p:sp>
    </p:spTree>
    <p:extLst>
      <p:ext uri="{BB962C8B-B14F-4D97-AF65-F5344CB8AC3E}">
        <p14:creationId xmlns:p14="http://schemas.microsoft.com/office/powerpoint/2010/main" val="227523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 name="Content Placeholder 4" descr="A building with a large front porch&#10;&#10;AI-generated content may be incorrect.">
            <a:extLst>
              <a:ext uri="{FF2B5EF4-FFF2-40B4-BE49-F238E27FC236}">
                <a16:creationId xmlns:a16="http://schemas.microsoft.com/office/drawing/2014/main" id="{59AEF4B9-847A-055E-8536-561AFB670874}"/>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p:spPr>
      </p:pic>
      <p:pic>
        <p:nvPicPr>
          <p:cNvPr id="6" name="Graphic 5">
            <a:extLst>
              <a:ext uri="{FF2B5EF4-FFF2-40B4-BE49-F238E27FC236}">
                <a16:creationId xmlns:a16="http://schemas.microsoft.com/office/drawing/2014/main" id="{16328DA4-447B-E05D-5456-E1ECB51DDB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5279" y="160591"/>
            <a:ext cx="1204921" cy="1204921"/>
          </a:xfrm>
          <a:prstGeom prst="rect">
            <a:avLst/>
          </a:prstGeom>
        </p:spPr>
      </p:pic>
    </p:spTree>
    <p:extLst>
      <p:ext uri="{BB962C8B-B14F-4D97-AF65-F5344CB8AC3E}">
        <p14:creationId xmlns:p14="http://schemas.microsoft.com/office/powerpoint/2010/main" val="7139080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 name="Content Placeholder 4" descr="A building with a driveway&#10;&#10;AI-generated content may be incorrect.">
            <a:extLst>
              <a:ext uri="{FF2B5EF4-FFF2-40B4-BE49-F238E27FC236}">
                <a16:creationId xmlns:a16="http://schemas.microsoft.com/office/drawing/2014/main" id="{35D0B1E2-F11B-ABF6-BDE3-125F8104EA6A}"/>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p:spPr>
      </p:pic>
      <p:pic>
        <p:nvPicPr>
          <p:cNvPr id="3" name="Graphic 2">
            <a:extLst>
              <a:ext uri="{FF2B5EF4-FFF2-40B4-BE49-F238E27FC236}">
                <a16:creationId xmlns:a16="http://schemas.microsoft.com/office/drawing/2014/main" id="{3FD6E300-F30E-695C-BF97-0980F3A0B5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5279" y="160591"/>
            <a:ext cx="1204921" cy="1204921"/>
          </a:xfrm>
          <a:prstGeom prst="rect">
            <a:avLst/>
          </a:prstGeom>
        </p:spPr>
      </p:pic>
    </p:spTree>
    <p:extLst>
      <p:ext uri="{BB962C8B-B14F-4D97-AF65-F5344CB8AC3E}">
        <p14:creationId xmlns:p14="http://schemas.microsoft.com/office/powerpoint/2010/main" val="651792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64711FB8-464B-77EF-D14F-E5D0A2A078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5279" y="160591"/>
            <a:ext cx="1204921" cy="1204921"/>
          </a:xfrm>
          <a:prstGeom prst="rect">
            <a:avLst/>
          </a:prstGeom>
        </p:spPr>
      </p:pic>
      <p:sp>
        <p:nvSpPr>
          <p:cNvPr id="5" name="TextBox 4">
            <a:extLst>
              <a:ext uri="{FF2B5EF4-FFF2-40B4-BE49-F238E27FC236}">
                <a16:creationId xmlns:a16="http://schemas.microsoft.com/office/drawing/2014/main" id="{7EFD543D-B75A-C46D-9EC8-1456101FB0E7}"/>
              </a:ext>
            </a:extLst>
          </p:cNvPr>
          <p:cNvSpPr txBox="1"/>
          <p:nvPr/>
        </p:nvSpPr>
        <p:spPr>
          <a:xfrm>
            <a:off x="546066" y="1999281"/>
            <a:ext cx="2108269" cy="2308324"/>
          </a:xfrm>
          <a:prstGeom prst="rect">
            <a:avLst/>
          </a:prstGeom>
          <a:noFill/>
        </p:spPr>
        <p:txBody>
          <a:bodyPr wrap="none" rtlCol="0">
            <a:spAutoFit/>
          </a:bodyPr>
          <a:lstStyle/>
          <a:p>
            <a:pPr algn="ctr"/>
            <a:r>
              <a:rPr lang="en-US" sz="2400" b="1" u="sng" cap="small"/>
              <a:t>Floor Plan</a:t>
            </a:r>
          </a:p>
          <a:p>
            <a:pPr algn="ctr"/>
            <a:endParaRPr lang="en-US" sz="2400" b="1" u="sng" cap="small"/>
          </a:p>
          <a:p>
            <a:pPr algn="ctr"/>
            <a:r>
              <a:rPr lang="en-US" sz="2400" b="1"/>
              <a:t>Chapel</a:t>
            </a:r>
          </a:p>
          <a:p>
            <a:pPr algn="ctr"/>
            <a:r>
              <a:rPr lang="en-US" sz="2400" b="1"/>
              <a:t>Parish Hall</a:t>
            </a:r>
          </a:p>
          <a:p>
            <a:pPr algn="ctr"/>
            <a:r>
              <a:rPr lang="en-US" sz="2400" b="1"/>
              <a:t>Admin. Wing</a:t>
            </a:r>
          </a:p>
          <a:p>
            <a:pPr algn="ctr"/>
            <a:r>
              <a:rPr lang="en-US" sz="2400"/>
              <a:t> </a:t>
            </a:r>
          </a:p>
        </p:txBody>
      </p:sp>
      <p:pic>
        <p:nvPicPr>
          <p:cNvPr id="11" name="Picture 10">
            <a:extLst>
              <a:ext uri="{FF2B5EF4-FFF2-40B4-BE49-F238E27FC236}">
                <a16:creationId xmlns:a16="http://schemas.microsoft.com/office/drawing/2014/main" id="{5FB7968F-DEEA-E6FB-F8FB-5408B93F8242}"/>
              </a:ext>
            </a:extLst>
          </p:cNvPr>
          <p:cNvPicPr>
            <a:picLocks noChangeAspect="1"/>
          </p:cNvPicPr>
          <p:nvPr/>
        </p:nvPicPr>
        <p:blipFill>
          <a:blip r:embed="rId5"/>
          <a:stretch>
            <a:fillRect/>
          </a:stretch>
        </p:blipFill>
        <p:spPr>
          <a:xfrm>
            <a:off x="2878137" y="80962"/>
            <a:ext cx="8162925" cy="6696075"/>
          </a:xfrm>
          <a:prstGeom prst="rect">
            <a:avLst/>
          </a:prstGeom>
        </p:spPr>
      </p:pic>
    </p:spTree>
    <p:extLst>
      <p:ext uri="{BB962C8B-B14F-4D97-AF65-F5344CB8AC3E}">
        <p14:creationId xmlns:p14="http://schemas.microsoft.com/office/powerpoint/2010/main" val="2068984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0D18D-2C8E-46BD-7A1A-5196428AE306}"/>
            </a:ext>
          </a:extLst>
        </p:cNvPr>
        <p:cNvGrpSpPr/>
        <p:nvPr/>
      </p:nvGrpSpPr>
      <p:grpSpPr>
        <a:xfrm>
          <a:off x="0" y="0"/>
          <a:ext cx="0" cy="0"/>
          <a:chOff x="0" y="0"/>
          <a:chExt cx="0" cy="0"/>
        </a:xfrm>
      </p:grpSpPr>
      <p:pic>
        <p:nvPicPr>
          <p:cNvPr id="7" name="Graphic 6">
            <a:extLst>
              <a:ext uri="{FF2B5EF4-FFF2-40B4-BE49-F238E27FC236}">
                <a16:creationId xmlns:a16="http://schemas.microsoft.com/office/drawing/2014/main" id="{93ED04C9-C5D1-03F0-5994-D55C63845F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5279" y="160591"/>
            <a:ext cx="1204921" cy="1204921"/>
          </a:xfrm>
          <a:prstGeom prst="rect">
            <a:avLst/>
          </a:prstGeom>
        </p:spPr>
      </p:pic>
      <p:sp>
        <p:nvSpPr>
          <p:cNvPr id="2" name="Rectangle 2">
            <a:extLst>
              <a:ext uri="{FF2B5EF4-FFF2-40B4-BE49-F238E27FC236}">
                <a16:creationId xmlns:a16="http://schemas.microsoft.com/office/drawing/2014/main" id="{39EAB560-3173-A65A-DE8F-93C7276058DA}"/>
              </a:ext>
            </a:extLst>
          </p:cNvPr>
          <p:cNvSpPr>
            <a:spLocks noChangeArrowheads="1"/>
          </p:cNvSpPr>
          <p:nvPr/>
        </p:nvSpPr>
        <p:spPr bwMode="auto">
          <a:xfrm>
            <a:off x="-8153400" y="1676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Title 1">
            <a:extLst>
              <a:ext uri="{FF2B5EF4-FFF2-40B4-BE49-F238E27FC236}">
                <a16:creationId xmlns:a16="http://schemas.microsoft.com/office/drawing/2014/main" id="{1BBA29A2-5EF5-445F-78D5-733C5B4C096D}"/>
              </a:ext>
            </a:extLst>
          </p:cNvPr>
          <p:cNvSpPr txBox="1">
            <a:spLocks/>
          </p:cNvSpPr>
          <p:nvPr/>
        </p:nvSpPr>
        <p:spPr>
          <a:xfrm>
            <a:off x="1841500" y="522514"/>
            <a:ext cx="8759342" cy="88623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u="sng"/>
              <a:t>Chapel floor plan</a:t>
            </a:r>
          </a:p>
        </p:txBody>
      </p:sp>
      <p:sp>
        <p:nvSpPr>
          <p:cNvPr id="5" name="TextBox 4">
            <a:extLst>
              <a:ext uri="{FF2B5EF4-FFF2-40B4-BE49-F238E27FC236}">
                <a16:creationId xmlns:a16="http://schemas.microsoft.com/office/drawing/2014/main" id="{93368D76-6602-08C4-DF71-435019134D7E}"/>
              </a:ext>
            </a:extLst>
          </p:cNvPr>
          <p:cNvSpPr txBox="1"/>
          <p:nvPr/>
        </p:nvSpPr>
        <p:spPr>
          <a:xfrm>
            <a:off x="301350" y="4184538"/>
            <a:ext cx="1516762" cy="369332"/>
          </a:xfrm>
          <a:prstGeom prst="rect">
            <a:avLst/>
          </a:prstGeom>
          <a:noFill/>
        </p:spPr>
        <p:txBody>
          <a:bodyPr wrap="none" rtlCol="0">
            <a:spAutoFit/>
          </a:bodyPr>
          <a:lstStyle/>
          <a:p>
            <a:r>
              <a:rPr lang="en-US"/>
              <a:t>Main Entrance</a:t>
            </a:r>
          </a:p>
        </p:txBody>
      </p:sp>
      <p:pic>
        <p:nvPicPr>
          <p:cNvPr id="10" name="Picture 9">
            <a:extLst>
              <a:ext uri="{FF2B5EF4-FFF2-40B4-BE49-F238E27FC236}">
                <a16:creationId xmlns:a16="http://schemas.microsoft.com/office/drawing/2014/main" id="{B8C7C9C0-47DF-65C4-F735-7A8D686EB35C}"/>
              </a:ext>
            </a:extLst>
          </p:cNvPr>
          <p:cNvPicPr>
            <a:picLocks noChangeAspect="1"/>
          </p:cNvPicPr>
          <p:nvPr/>
        </p:nvPicPr>
        <p:blipFill>
          <a:blip r:embed="rId5"/>
          <a:stretch>
            <a:fillRect/>
          </a:stretch>
        </p:blipFill>
        <p:spPr>
          <a:xfrm>
            <a:off x="1614487" y="1304925"/>
            <a:ext cx="8963025" cy="4705350"/>
          </a:xfrm>
          <a:prstGeom prst="rect">
            <a:avLst/>
          </a:prstGeom>
        </p:spPr>
      </p:pic>
    </p:spTree>
    <p:extLst>
      <p:ext uri="{BB962C8B-B14F-4D97-AF65-F5344CB8AC3E}">
        <p14:creationId xmlns:p14="http://schemas.microsoft.com/office/powerpoint/2010/main" val="9404545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2CA508-715D-A167-3714-50C7BA016283}"/>
              </a:ext>
            </a:extLst>
          </p:cNvPr>
          <p:cNvPicPr>
            <a:picLocks noChangeAspect="1"/>
          </p:cNvPicPr>
          <p:nvPr/>
        </p:nvPicPr>
        <p:blipFill>
          <a:blip r:embed="rId3">
            <a:extLst>
              <a:ext uri="{28A0092B-C50C-407E-A947-70E740481C1C}">
                <a14:useLocalDpi xmlns:a14="http://schemas.microsoft.com/office/drawing/2010/main" val="0"/>
              </a:ext>
            </a:extLst>
          </a:blip>
          <a:srcRect t="9496" b="11124"/>
          <a:stretch>
            <a:fillRect/>
          </a:stretch>
        </p:blipFill>
        <p:spPr>
          <a:xfrm>
            <a:off x="20" y="12710"/>
            <a:ext cx="12191980" cy="6121333"/>
          </a:xfrm>
          <a:prstGeom prst="rect">
            <a:avLst/>
          </a:prstGeom>
        </p:spPr>
      </p:pic>
      <p:pic>
        <p:nvPicPr>
          <p:cNvPr id="4" name="Graphic 3">
            <a:extLst>
              <a:ext uri="{FF2B5EF4-FFF2-40B4-BE49-F238E27FC236}">
                <a16:creationId xmlns:a16="http://schemas.microsoft.com/office/drawing/2014/main" id="{D18E86E7-E9B9-95B3-7F0D-56343330ED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2579" y="909891"/>
            <a:ext cx="1077921" cy="1077921"/>
          </a:xfrm>
          <a:prstGeom prst="rect">
            <a:avLst/>
          </a:prstGeom>
        </p:spPr>
      </p:pic>
    </p:spTree>
    <p:extLst>
      <p:ext uri="{BB962C8B-B14F-4D97-AF65-F5344CB8AC3E}">
        <p14:creationId xmlns:p14="http://schemas.microsoft.com/office/powerpoint/2010/main" val="732743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3" name="Picture 32">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4" name="Straight Connector 33">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36" name="Rectangle 35">
            <a:extLst>
              <a:ext uri="{FF2B5EF4-FFF2-40B4-BE49-F238E27FC236}">
                <a16:creationId xmlns:a16="http://schemas.microsoft.com/office/drawing/2014/main" id="{8BC298DB-2D5C-40A1-9A78-6B4A12198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5C2355B-7CE9-4192-9142-A41CA0A0C0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Title 1">
            <a:extLst>
              <a:ext uri="{FF2B5EF4-FFF2-40B4-BE49-F238E27FC236}">
                <a16:creationId xmlns:a16="http://schemas.microsoft.com/office/drawing/2014/main" id="{7340C841-9D3C-6C4A-D52B-51C1E141D18A}"/>
              </a:ext>
            </a:extLst>
          </p:cNvPr>
          <p:cNvSpPr txBox="1">
            <a:spLocks/>
          </p:cNvSpPr>
          <p:nvPr/>
        </p:nvSpPr>
        <p:spPr>
          <a:xfrm>
            <a:off x="6585200" y="1588693"/>
            <a:ext cx="4151306" cy="1752989"/>
          </a:xfrm>
          <a:prstGeom prst="rect">
            <a:avLst/>
          </a:prstGeom>
        </p:spPr>
        <p:txBody>
          <a:bodyPr vert="horz" lIns="91440" tIns="45720" rIns="91440" bIns="0" rtlCol="0" anchor="b">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spcAft>
                <a:spcPts val="600"/>
              </a:spcAft>
            </a:pPr>
            <a:r>
              <a:rPr lang="en-US" sz="4800"/>
              <a:t>Where We Started</a:t>
            </a:r>
          </a:p>
        </p:txBody>
      </p:sp>
      <p:pic>
        <p:nvPicPr>
          <p:cNvPr id="2" name="Graphic 1">
            <a:extLst>
              <a:ext uri="{FF2B5EF4-FFF2-40B4-BE49-F238E27FC236}">
                <a16:creationId xmlns:a16="http://schemas.microsoft.com/office/drawing/2014/main" id="{7F3C4F47-6210-AA02-0A55-C46F008CF1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58370" y="1874254"/>
            <a:ext cx="1046988" cy="1046988"/>
          </a:xfrm>
          <a:prstGeom prst="rect">
            <a:avLst/>
          </a:prstGeom>
        </p:spPr>
      </p:pic>
      <p:cxnSp>
        <p:nvCxnSpPr>
          <p:cNvPr id="38" name="Straight Connector 37">
            <a:extLst>
              <a:ext uri="{FF2B5EF4-FFF2-40B4-BE49-F238E27FC236}">
                <a16:creationId xmlns:a16="http://schemas.microsoft.com/office/drawing/2014/main" id="{06D05ED8-39E4-42F8-92CB-704C2BD0D2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79647" y="3526496"/>
            <a:ext cx="4149931"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39" name="Picture 38">
            <a:extLst>
              <a:ext uri="{FF2B5EF4-FFF2-40B4-BE49-F238E27FC236}">
                <a16:creationId xmlns:a16="http://schemas.microsoft.com/office/drawing/2014/main" id="{45CE2E7C-6AA3-4710-825D-4CDDF788C7B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0" name="Straight Connector 39">
            <a:extLst>
              <a:ext uri="{FF2B5EF4-FFF2-40B4-BE49-F238E27FC236}">
                <a16:creationId xmlns:a16="http://schemas.microsoft.com/office/drawing/2014/main" id="{3256C6C3-0EDC-4651-AB37-9F26CFAA6C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3F0FC5FA-AEAE-19C6-1767-A66E65614605}"/>
              </a:ext>
            </a:extLst>
          </p:cNvPr>
          <p:cNvSpPr txBox="1">
            <a:spLocks/>
          </p:cNvSpPr>
          <p:nvPr/>
        </p:nvSpPr>
        <p:spPr>
          <a:xfrm>
            <a:off x="6595153" y="3329459"/>
            <a:ext cx="4151306" cy="932576"/>
          </a:xfrm>
          <a:prstGeom prst="rect">
            <a:avLst/>
          </a:prstGeom>
        </p:spPr>
        <p:txBody>
          <a:bodyPr vert="horz" lIns="91440" tIns="45720" rIns="91440" bIns="0" rtlCol="0" anchor="b">
            <a:normAutofit fontScale="925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spcAft>
                <a:spcPts val="600"/>
              </a:spcAft>
            </a:pPr>
            <a:r>
              <a:rPr lang="en-US" sz="4000" i="1"/>
              <a:t>The Gift of covid</a:t>
            </a:r>
          </a:p>
        </p:txBody>
      </p:sp>
      <p:pic>
        <p:nvPicPr>
          <p:cNvPr id="8" name="Picture 7">
            <a:extLst>
              <a:ext uri="{FF2B5EF4-FFF2-40B4-BE49-F238E27FC236}">
                <a16:creationId xmlns:a16="http://schemas.microsoft.com/office/drawing/2014/main" id="{AE631E08-6093-3F6F-DA45-E5C96F7EFA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0977" y="3429000"/>
            <a:ext cx="3400604" cy="2550453"/>
          </a:xfrm>
          <a:prstGeom prst="rect">
            <a:avLst/>
          </a:prstGeom>
        </p:spPr>
      </p:pic>
      <p:pic>
        <p:nvPicPr>
          <p:cNvPr id="14" name="Picture 13">
            <a:extLst>
              <a:ext uri="{FF2B5EF4-FFF2-40B4-BE49-F238E27FC236}">
                <a16:creationId xmlns:a16="http://schemas.microsoft.com/office/drawing/2014/main" id="{F9FA82A9-8422-8751-4915-0050363E31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7086" y="373329"/>
            <a:ext cx="4627771" cy="2995812"/>
          </a:xfrm>
          <a:prstGeom prst="rect">
            <a:avLst/>
          </a:prstGeom>
        </p:spPr>
      </p:pic>
      <p:sp>
        <p:nvSpPr>
          <p:cNvPr id="15" name="Title 1">
            <a:extLst>
              <a:ext uri="{FF2B5EF4-FFF2-40B4-BE49-F238E27FC236}">
                <a16:creationId xmlns:a16="http://schemas.microsoft.com/office/drawing/2014/main" id="{0541EC7D-2A51-7742-86D2-75B1AA028D24}"/>
              </a:ext>
            </a:extLst>
          </p:cNvPr>
          <p:cNvSpPr txBox="1">
            <a:spLocks/>
          </p:cNvSpPr>
          <p:nvPr/>
        </p:nvSpPr>
        <p:spPr>
          <a:xfrm>
            <a:off x="0" y="3944798"/>
            <a:ext cx="2417780" cy="107049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lnSpc>
                <a:spcPct val="100000"/>
              </a:lnSpc>
              <a:spcBef>
                <a:spcPts val="600"/>
              </a:spcBef>
              <a:spcAft>
                <a:spcPts val="600"/>
              </a:spcAft>
            </a:pPr>
            <a:r>
              <a:rPr lang="en-US" sz="2000" i="1"/>
              <a:t>Warren County</a:t>
            </a:r>
          </a:p>
          <a:p>
            <a:pPr algn="ctr">
              <a:lnSpc>
                <a:spcPct val="100000"/>
              </a:lnSpc>
              <a:spcBef>
                <a:spcPts val="600"/>
              </a:spcBef>
              <a:spcAft>
                <a:spcPts val="600"/>
              </a:spcAft>
            </a:pPr>
            <a:r>
              <a:rPr lang="en-US" sz="2000" i="1"/>
              <a:t>Fairground</a:t>
            </a:r>
          </a:p>
        </p:txBody>
      </p:sp>
      <p:pic>
        <p:nvPicPr>
          <p:cNvPr id="5" name="Graphic 4">
            <a:extLst>
              <a:ext uri="{FF2B5EF4-FFF2-40B4-BE49-F238E27FC236}">
                <a16:creationId xmlns:a16="http://schemas.microsoft.com/office/drawing/2014/main" id="{95956A15-8304-D2BC-393B-ADF3B3E027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5709" y="294872"/>
            <a:ext cx="1293821" cy="1293821"/>
          </a:xfrm>
          <a:prstGeom prst="rect">
            <a:avLst/>
          </a:prstGeom>
        </p:spPr>
      </p:pic>
    </p:spTree>
    <p:extLst>
      <p:ext uri="{BB962C8B-B14F-4D97-AF65-F5344CB8AC3E}">
        <p14:creationId xmlns:p14="http://schemas.microsoft.com/office/powerpoint/2010/main" val="1869810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77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A6089-A2C8-1129-EB56-268B9927E99C}"/>
              </a:ext>
            </a:extLst>
          </p:cNvPr>
          <p:cNvSpPr>
            <a:spLocks noGrp="1"/>
          </p:cNvSpPr>
          <p:nvPr>
            <p:ph type="title" idx="4294967295"/>
          </p:nvPr>
        </p:nvSpPr>
        <p:spPr>
          <a:xfrm>
            <a:off x="2578100" y="580402"/>
            <a:ext cx="7442200" cy="828176"/>
          </a:xfrm>
        </p:spPr>
        <p:txBody>
          <a:bodyPr vert="horz" lIns="91440" tIns="45720" rIns="91440" bIns="45720" rtlCol="0" anchor="t">
            <a:noAutofit/>
          </a:bodyPr>
          <a:lstStyle/>
          <a:p>
            <a:pPr algn="ctr"/>
            <a:r>
              <a:rPr lang="en-US" sz="3600"/>
              <a:t>  </a:t>
            </a:r>
            <a:r>
              <a:rPr lang="en-US" sz="3600" u="sng"/>
              <a:t>Cost of The  vision before us</a:t>
            </a:r>
          </a:p>
        </p:txBody>
      </p:sp>
      <p:pic>
        <p:nvPicPr>
          <p:cNvPr id="15" name="Graphic 14">
            <a:extLst>
              <a:ext uri="{FF2B5EF4-FFF2-40B4-BE49-F238E27FC236}">
                <a16:creationId xmlns:a16="http://schemas.microsoft.com/office/drawing/2014/main" id="{0EC76A26-607D-54D4-BA3A-CF738B45EE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4679" y="287591"/>
            <a:ext cx="1293821" cy="1293821"/>
          </a:xfrm>
          <a:prstGeom prst="rect">
            <a:avLst/>
          </a:prstGeom>
        </p:spPr>
      </p:pic>
      <p:sp>
        <p:nvSpPr>
          <p:cNvPr id="13" name="TextBox 12">
            <a:extLst>
              <a:ext uri="{FF2B5EF4-FFF2-40B4-BE49-F238E27FC236}">
                <a16:creationId xmlns:a16="http://schemas.microsoft.com/office/drawing/2014/main" id="{B862D863-8C68-8635-D7F9-8501B65CBFD7}"/>
              </a:ext>
            </a:extLst>
          </p:cNvPr>
          <p:cNvSpPr txBox="1"/>
          <p:nvPr/>
        </p:nvSpPr>
        <p:spPr>
          <a:xfrm>
            <a:off x="507766" y="1701800"/>
            <a:ext cx="7213834" cy="3653971"/>
          </a:xfrm>
          <a:prstGeom prst="rect">
            <a:avLst/>
          </a:prstGeom>
        </p:spPr>
        <p:txBody>
          <a:bodyPr vert="horz" lIns="91440" tIns="45720" rIns="91440" bIns="45720" rtlCol="0" anchor="t">
            <a:normAutofit fontScale="25000" lnSpcReduction="20000"/>
          </a:bodyPr>
          <a:lstStyle/>
          <a:p>
            <a:pPr marL="572770" lvl="1" indent="-403225" defTabSz="914400">
              <a:lnSpc>
                <a:spcPct val="110000"/>
              </a:lnSpc>
              <a:spcAft>
                <a:spcPts val="800"/>
              </a:spcAft>
              <a:buClr>
                <a:schemeClr val="accent1"/>
              </a:buClr>
              <a:buSzPct val="100000"/>
              <a:buFont typeface="Wingdings" panose="05000000000000000000" pitchFamily="2" charset="2"/>
              <a:buChar char="v"/>
            </a:pPr>
            <a:r>
              <a:rPr lang="en-US" sz="8000" b="1">
                <a:latin typeface="Arial"/>
                <a:cs typeface="Arial"/>
              </a:rPr>
              <a:t>A Place of Worship to serve our families, our children, and future generations.</a:t>
            </a:r>
            <a:endParaRPr lang="en-US">
              <a:latin typeface="Arial"/>
              <a:cs typeface="Arial"/>
            </a:endParaRPr>
          </a:p>
          <a:p>
            <a:pPr marL="169545" lvl="1" defTabSz="914400">
              <a:lnSpc>
                <a:spcPct val="110000"/>
              </a:lnSpc>
              <a:spcAft>
                <a:spcPts val="800"/>
              </a:spcAft>
              <a:buClr>
                <a:schemeClr val="accent1"/>
              </a:buClr>
              <a:buSzPct val="100000"/>
            </a:pPr>
            <a:endParaRPr lang="en-US" sz="5600" b="1">
              <a:latin typeface="Arial" panose="020B0604020202020204" pitchFamily="34" charset="0"/>
              <a:cs typeface="Arial" panose="020B0604020202020204" pitchFamily="34" charset="0"/>
            </a:endParaRPr>
          </a:p>
          <a:p>
            <a:pPr marL="169545" lvl="2" defTabSz="914400">
              <a:lnSpc>
                <a:spcPct val="110000"/>
              </a:lnSpc>
              <a:spcAft>
                <a:spcPts val="800"/>
              </a:spcAft>
              <a:buClr>
                <a:schemeClr val="accent1"/>
              </a:buClr>
              <a:buSzPct val="100000"/>
            </a:pPr>
            <a:r>
              <a:rPr lang="en-US" sz="8000" b="1">
                <a:latin typeface="Arial"/>
                <a:cs typeface="Arial"/>
              </a:rPr>
              <a:t>The Building Project </a:t>
            </a:r>
          </a:p>
          <a:p>
            <a:pPr marL="572770" marR="0" lvl="3" indent="-403225" algn="l" defTabSz="914400" rtl="0" eaLnBrk="1" fontAlgn="auto" latinLnBrk="0" hangingPunct="1">
              <a:lnSpc>
                <a:spcPct val="110000"/>
              </a:lnSpc>
              <a:spcBef>
                <a:spcPts val="0"/>
              </a:spcBef>
              <a:spcAft>
                <a:spcPts val="800"/>
              </a:spcAft>
              <a:buClr>
                <a:srgbClr val="B71E42"/>
              </a:buClr>
              <a:buSzPct val="100000"/>
              <a:buFont typeface="Wingdings" panose="05000000000000000000" pitchFamily="2" charset="2"/>
              <a:buChar char="v"/>
              <a:tabLst/>
              <a:defRPr/>
            </a:pPr>
            <a:r>
              <a:rPr kumimoji="0" lang="en-US" sz="8000" b="1" i="0" u="none" strike="noStrike" kern="1200" cap="none" spc="0" normalizeH="0" baseline="0" noProof="0">
                <a:ln>
                  <a:noFill/>
                </a:ln>
                <a:solidFill>
                  <a:prstClr val="black"/>
                </a:solidFill>
                <a:effectLst/>
                <a:uLnTx/>
                <a:uFillTx/>
                <a:latin typeface="Arial"/>
                <a:ea typeface="+mn-ea"/>
                <a:cs typeface="Arial"/>
              </a:rPr>
              <a:t>Construction Goal is Affordable Sustainability</a:t>
            </a:r>
          </a:p>
          <a:p>
            <a:pPr marL="572770" lvl="3" indent="-403225" defTabSz="914400">
              <a:lnSpc>
                <a:spcPct val="110000"/>
              </a:lnSpc>
              <a:spcAft>
                <a:spcPts val="800"/>
              </a:spcAft>
              <a:buClr>
                <a:schemeClr val="accent1"/>
              </a:buClr>
              <a:buSzPct val="100000"/>
              <a:buFont typeface="Wingdings" panose="05000000000000000000" pitchFamily="2" charset="2"/>
              <a:buChar char="v"/>
            </a:pPr>
            <a:r>
              <a:rPr lang="en-US" sz="8000" b="1">
                <a:latin typeface="Arial"/>
                <a:cs typeface="Arial"/>
              </a:rPr>
              <a:t>Estimated Investment Needed:  $3.2 Million</a:t>
            </a:r>
          </a:p>
          <a:p>
            <a:pPr marL="169545" lvl="3" defTabSz="914400">
              <a:lnSpc>
                <a:spcPct val="110000"/>
              </a:lnSpc>
              <a:spcAft>
                <a:spcPts val="800"/>
              </a:spcAft>
              <a:buClr>
                <a:schemeClr val="accent1"/>
              </a:buClr>
              <a:buSzPct val="100000"/>
            </a:pPr>
            <a:endParaRPr lang="en-US" sz="4800" b="1">
              <a:latin typeface="Arial" panose="020B0604020202020204" pitchFamily="34" charset="0"/>
              <a:cs typeface="Arial" panose="020B0604020202020204" pitchFamily="34" charset="0"/>
            </a:endParaRPr>
          </a:p>
          <a:p>
            <a:pPr marL="169545" lvl="2" defTabSz="914400">
              <a:lnSpc>
                <a:spcPct val="110000"/>
              </a:lnSpc>
              <a:spcAft>
                <a:spcPts val="800"/>
              </a:spcAft>
              <a:buClr>
                <a:schemeClr val="accent1"/>
              </a:buClr>
              <a:buSzPct val="100000"/>
            </a:pPr>
            <a:r>
              <a:rPr lang="en-US" sz="8000" b="1">
                <a:latin typeface="Arial"/>
                <a:cs typeface="Arial"/>
              </a:rPr>
              <a:t>This is not just a building.</a:t>
            </a:r>
          </a:p>
          <a:p>
            <a:pPr marL="572770" lvl="3" indent="-403225" defTabSz="914400">
              <a:lnSpc>
                <a:spcPct val="110000"/>
              </a:lnSpc>
              <a:spcAft>
                <a:spcPts val="800"/>
              </a:spcAft>
              <a:buClr>
                <a:schemeClr val="accent1"/>
              </a:buClr>
              <a:buSzPct val="100000"/>
              <a:buFont typeface="Wingdings" panose="05000000000000000000" pitchFamily="2" charset="2"/>
              <a:buChar char="v"/>
            </a:pPr>
            <a:r>
              <a:rPr lang="en-US" sz="8000" b="1">
                <a:latin typeface="Arial"/>
                <a:cs typeface="Arial"/>
              </a:rPr>
              <a:t>It is a home for Our Lord Jesus Christ, for prayer, for baptisms, weddings, and funerals; for the life of our parish.</a:t>
            </a:r>
          </a:p>
          <a:p>
            <a:pPr defTabSz="914400">
              <a:lnSpc>
                <a:spcPct val="110000"/>
              </a:lnSpc>
              <a:spcAft>
                <a:spcPts val="800"/>
              </a:spcAft>
              <a:buClr>
                <a:schemeClr val="accent1"/>
              </a:buClr>
              <a:buSzPct val="100000"/>
            </a:pPr>
            <a:endParaRPr lang="en-US" sz="8000" b="1">
              <a:latin typeface="Arial" panose="020B0604020202020204" pitchFamily="34" charset="0"/>
              <a:cs typeface="Arial" panose="020B0604020202020204" pitchFamily="34" charset="0"/>
            </a:endParaRPr>
          </a:p>
          <a:p>
            <a:pPr marL="572770" lvl="3" indent="-403225" defTabSz="914400">
              <a:lnSpc>
                <a:spcPct val="110000"/>
              </a:lnSpc>
              <a:spcAft>
                <a:spcPts val="800"/>
              </a:spcAft>
              <a:buClr>
                <a:schemeClr val="accent1"/>
              </a:buClr>
              <a:buSzPct val="100000"/>
              <a:buFont typeface="Wingdings" panose="05000000000000000000" pitchFamily="2" charset="2"/>
              <a:buChar char="v"/>
            </a:pPr>
            <a:endParaRPr lang="en-US" sz="8000" b="1">
              <a:latin typeface="Arial" panose="020B0604020202020204" pitchFamily="34" charset="0"/>
              <a:cs typeface="Arial" panose="020B0604020202020204" pitchFamily="34" charset="0"/>
            </a:endParaRPr>
          </a:p>
          <a:p>
            <a:pPr indent="-228600" defTabSz="914400">
              <a:lnSpc>
                <a:spcPct val="110000"/>
              </a:lnSpc>
              <a:spcAft>
                <a:spcPts val="800"/>
              </a:spcAft>
              <a:buClr>
                <a:schemeClr val="accent1"/>
              </a:buClr>
              <a:buSzPct val="100000"/>
              <a:buFont typeface="Arial" panose="020B0604020202020204" pitchFamily="34" charset="0"/>
              <a:buChar char="•"/>
            </a:pPr>
            <a:endParaRPr lang="en-US" b="1">
              <a:latin typeface="Arial" panose="020B0604020202020204" pitchFamily="34" charset="0"/>
              <a:cs typeface="Arial" panose="020B0604020202020204" pitchFamily="34" charset="0"/>
            </a:endParaRPr>
          </a:p>
          <a:p>
            <a:pPr lvl="1" indent="-228600" defTabSz="914400">
              <a:lnSpc>
                <a:spcPct val="110000"/>
              </a:lnSpc>
              <a:spcAft>
                <a:spcPts val="800"/>
              </a:spcAft>
              <a:buClr>
                <a:schemeClr val="accent1"/>
              </a:buClr>
              <a:buSzPct val="100000"/>
              <a:buFont typeface="Arial" panose="020B0604020202020204" pitchFamily="34" charset="0"/>
              <a:buChar char="•"/>
            </a:pPr>
            <a:endParaRPr lang="en-US" b="1">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687F537D-7E69-69BF-9D45-623C3025018A}"/>
              </a:ext>
            </a:extLst>
          </p:cNvPr>
          <p:cNvPicPr>
            <a:picLocks noChangeAspect="1"/>
          </p:cNvPicPr>
          <p:nvPr/>
        </p:nvPicPr>
        <p:blipFill>
          <a:blip r:embed="rId5">
            <a:alphaModFix amt="20000"/>
            <a:extLst>
              <a:ext uri="{BEBA8EAE-BF5A-486C-A8C5-ECC9F3942E4B}">
                <a14:imgProps xmlns:a14="http://schemas.microsoft.com/office/drawing/2010/main">
                  <a14:imgLayer r:embed="rId6">
                    <a14:imgEffect>
                      <a14:saturation sat="154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9" name="Chart 8">
            <a:extLst>
              <a:ext uri="{FF2B5EF4-FFF2-40B4-BE49-F238E27FC236}">
                <a16:creationId xmlns:a16="http://schemas.microsoft.com/office/drawing/2014/main" id="{F6A6C421-3F42-948A-8EBA-DDC257B1DFEF}"/>
              </a:ext>
            </a:extLst>
          </p:cNvPr>
          <p:cNvGraphicFramePr>
            <a:graphicFrameLocks/>
          </p:cNvGraphicFramePr>
          <p:nvPr>
            <p:extLst>
              <p:ext uri="{D42A27DB-BD31-4B8C-83A1-F6EECF244321}">
                <p14:modId xmlns:p14="http://schemas.microsoft.com/office/powerpoint/2010/main" val="2534771138"/>
              </p:ext>
            </p:extLst>
          </p:nvPr>
        </p:nvGraphicFramePr>
        <p:xfrm>
          <a:off x="6493790" y="1581412"/>
          <a:ext cx="5333085" cy="318743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 name="Chart 2">
            <a:extLst>
              <a:ext uri="{FF2B5EF4-FFF2-40B4-BE49-F238E27FC236}">
                <a16:creationId xmlns:a16="http://schemas.microsoft.com/office/drawing/2014/main" id="{F6A6C421-3F42-948A-8EBA-DDC257B1DFEF}"/>
              </a:ext>
            </a:extLst>
          </p:cNvPr>
          <p:cNvGraphicFramePr>
            <a:graphicFrameLocks/>
          </p:cNvGraphicFramePr>
          <p:nvPr>
            <p:extLst>
              <p:ext uri="{D42A27DB-BD31-4B8C-83A1-F6EECF244321}">
                <p14:modId xmlns:p14="http://schemas.microsoft.com/office/powerpoint/2010/main" val="4061558630"/>
              </p:ext>
            </p:extLst>
          </p:nvPr>
        </p:nvGraphicFramePr>
        <p:xfrm>
          <a:off x="6593344" y="1701800"/>
          <a:ext cx="5133975" cy="318743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8098547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3AD3BF-A38A-1F47-B90A-069F21E750BF}"/>
              </a:ext>
            </a:extLst>
          </p:cNvPr>
          <p:cNvPicPr>
            <a:picLocks noChangeAspect="1"/>
          </p:cNvPicPr>
          <p:nvPr/>
        </p:nvPicPr>
        <p:blipFill>
          <a:blip r:embed="rId3">
            <a:extLst>
              <a:ext uri="{28A0092B-C50C-407E-A947-70E740481C1C}">
                <a14:useLocalDpi xmlns:a14="http://schemas.microsoft.com/office/drawing/2010/main" val="0"/>
              </a:ext>
            </a:extLst>
          </a:blip>
          <a:srcRect t="16225" b="8775"/>
          <a:stretch>
            <a:fillRect/>
          </a:stretch>
        </p:blipFill>
        <p:spPr>
          <a:xfrm>
            <a:off x="4838699" y="3386488"/>
            <a:ext cx="3543301" cy="2068161"/>
          </a:xfrm>
          <a:prstGeom prst="rect">
            <a:avLst/>
          </a:prstGeom>
        </p:spPr>
      </p:pic>
      <p:pic>
        <p:nvPicPr>
          <p:cNvPr id="4" name="Graphic 3">
            <a:extLst>
              <a:ext uri="{FF2B5EF4-FFF2-40B4-BE49-F238E27FC236}">
                <a16:creationId xmlns:a16="http://schemas.microsoft.com/office/drawing/2014/main" id="{A1B7F273-BCC4-9A87-143F-FA35294469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4679" y="287591"/>
            <a:ext cx="1293821" cy="1293821"/>
          </a:xfrm>
          <a:prstGeom prst="rect">
            <a:avLst/>
          </a:prstGeom>
        </p:spPr>
      </p:pic>
      <p:sp>
        <p:nvSpPr>
          <p:cNvPr id="5" name="Title 1">
            <a:extLst>
              <a:ext uri="{FF2B5EF4-FFF2-40B4-BE49-F238E27FC236}">
                <a16:creationId xmlns:a16="http://schemas.microsoft.com/office/drawing/2014/main" id="{487C4F76-C9B9-0613-B993-A23A8FB3B076}"/>
              </a:ext>
            </a:extLst>
          </p:cNvPr>
          <p:cNvSpPr txBox="1">
            <a:spLocks/>
          </p:cNvSpPr>
          <p:nvPr/>
        </p:nvSpPr>
        <p:spPr>
          <a:xfrm>
            <a:off x="2108200" y="398262"/>
            <a:ext cx="8382000" cy="94849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3600"/>
              <a:t>responsible &amp; sustainable </a:t>
            </a:r>
          </a:p>
          <a:p>
            <a:pPr algn="ctr"/>
            <a:r>
              <a:rPr lang="en-US" sz="3600"/>
              <a:t>approach</a:t>
            </a:r>
          </a:p>
        </p:txBody>
      </p:sp>
      <p:sp>
        <p:nvSpPr>
          <p:cNvPr id="6" name="TextBox 5">
            <a:extLst>
              <a:ext uri="{FF2B5EF4-FFF2-40B4-BE49-F238E27FC236}">
                <a16:creationId xmlns:a16="http://schemas.microsoft.com/office/drawing/2014/main" id="{FBFAFE91-2DB1-880B-90E6-4C910C584AF8}"/>
              </a:ext>
            </a:extLst>
          </p:cNvPr>
          <p:cNvSpPr txBox="1"/>
          <p:nvPr/>
        </p:nvSpPr>
        <p:spPr>
          <a:xfrm>
            <a:off x="330200" y="1657351"/>
            <a:ext cx="5435599" cy="3765550"/>
          </a:xfrm>
          <a:prstGeom prst="rect">
            <a:avLst/>
          </a:prstGeom>
        </p:spPr>
        <p:txBody>
          <a:bodyPr vert="horz" lIns="91440" tIns="45720" rIns="91440" bIns="45720" rtlCol="0" anchor="t">
            <a:normAutofit fontScale="92500" lnSpcReduction="10000"/>
          </a:bodyPr>
          <a:lstStyle/>
          <a:p>
            <a:pPr marR="0" defTabSz="914400">
              <a:lnSpc>
                <a:spcPct val="110000"/>
              </a:lnSpc>
              <a:spcAft>
                <a:spcPts val="800"/>
              </a:spcAft>
              <a:buClr>
                <a:schemeClr val="accent1"/>
              </a:buClr>
              <a:buSzPct val="100000"/>
            </a:pPr>
            <a:r>
              <a:rPr lang="en-US" sz="2600" b="1">
                <a:latin typeface="Arial" panose="020B0604020202020204" pitchFamily="34" charset="0"/>
                <a:cs typeface="Arial" panose="020B0604020202020204" pitchFamily="34" charset="0"/>
              </a:rPr>
              <a:t>We Have Counted the Cost</a:t>
            </a:r>
          </a:p>
          <a:p>
            <a:pPr marL="571500" lvl="1" indent="-342900" defTabSz="914400">
              <a:lnSpc>
                <a:spcPct val="110000"/>
              </a:lnSpc>
              <a:spcAft>
                <a:spcPts val="800"/>
              </a:spcAft>
              <a:buClr>
                <a:schemeClr val="accent1"/>
              </a:buClr>
              <a:buSzPct val="100000"/>
              <a:buFont typeface="Wingdings" panose="05000000000000000000" pitchFamily="2" charset="2"/>
              <a:buChar char="v"/>
            </a:pPr>
            <a:r>
              <a:rPr lang="en-US" sz="2400" b="1">
                <a:latin typeface="Arial" panose="020B0604020202020204" pitchFamily="34" charset="0"/>
                <a:cs typeface="Arial" panose="020B0604020202020204" pitchFamily="34" charset="0"/>
              </a:rPr>
              <a:t>Full project estimate (in progress).</a:t>
            </a:r>
          </a:p>
          <a:p>
            <a:pPr marL="571500" lvl="1" indent="-342900" defTabSz="914400">
              <a:lnSpc>
                <a:spcPct val="110000"/>
              </a:lnSpc>
              <a:spcAft>
                <a:spcPts val="800"/>
              </a:spcAft>
              <a:buClr>
                <a:schemeClr val="accent1"/>
              </a:buClr>
              <a:buSzPct val="100000"/>
              <a:buFont typeface="Wingdings" panose="05000000000000000000" pitchFamily="2" charset="2"/>
              <a:buChar char="v"/>
            </a:pPr>
            <a:r>
              <a:rPr lang="en-US" sz="2400" b="1">
                <a:latin typeface="Arial" panose="020B0604020202020204" pitchFamily="34" charset="0"/>
                <a:cs typeface="Arial" panose="020B0604020202020204" pitchFamily="34" charset="0"/>
              </a:rPr>
              <a:t>Contingency included for cost overruns.</a:t>
            </a:r>
          </a:p>
          <a:p>
            <a:pPr marL="571500" lvl="1" indent="-342900" defTabSz="914400">
              <a:lnSpc>
                <a:spcPct val="110000"/>
              </a:lnSpc>
              <a:spcAft>
                <a:spcPts val="800"/>
              </a:spcAft>
              <a:buClr>
                <a:schemeClr val="accent1"/>
              </a:buClr>
              <a:buSzPct val="100000"/>
              <a:buFont typeface="Wingdings" panose="05000000000000000000" pitchFamily="2" charset="2"/>
              <a:buChar char="v"/>
            </a:pPr>
            <a:r>
              <a:rPr lang="en-US" sz="2400" b="1">
                <a:latin typeface="Arial" panose="020B0604020202020204" pitchFamily="34" charset="0"/>
                <a:cs typeface="Arial" panose="020B0604020202020204" pitchFamily="34" charset="0"/>
              </a:rPr>
              <a:t>Conservative fundraising assumptions.</a:t>
            </a:r>
          </a:p>
          <a:p>
            <a:pPr marL="571500" lvl="1" indent="-342900" defTabSz="914400">
              <a:lnSpc>
                <a:spcPct val="110000"/>
              </a:lnSpc>
              <a:spcAft>
                <a:spcPts val="800"/>
              </a:spcAft>
              <a:buClr>
                <a:schemeClr val="accent1"/>
              </a:buClr>
              <a:buSzPct val="100000"/>
              <a:buFont typeface="Wingdings" panose="05000000000000000000" pitchFamily="2" charset="2"/>
              <a:buChar char="v"/>
            </a:pPr>
            <a:r>
              <a:rPr lang="en-US" sz="2400" b="1">
                <a:latin typeface="Arial" panose="020B0604020202020204" pitchFamily="34" charset="0"/>
                <a:cs typeface="Arial" panose="020B0604020202020204" pitchFamily="34" charset="0"/>
              </a:rPr>
              <a:t>Phasing options available if needed.</a:t>
            </a:r>
          </a:p>
          <a:p>
            <a:pPr marL="571500" lvl="1" indent="-342900" defTabSz="914400">
              <a:lnSpc>
                <a:spcPct val="110000"/>
              </a:lnSpc>
              <a:spcAft>
                <a:spcPts val="800"/>
              </a:spcAft>
              <a:buClr>
                <a:schemeClr val="accent1"/>
              </a:buClr>
              <a:buSzPct val="100000"/>
              <a:buFont typeface="Wingdings" panose="05000000000000000000" pitchFamily="2" charset="2"/>
              <a:buChar char="v"/>
            </a:pPr>
            <a:r>
              <a:rPr lang="en-US" sz="2400" b="1">
                <a:latin typeface="Arial" panose="020B0604020202020204" pitchFamily="34" charset="0"/>
                <a:cs typeface="Arial" panose="020B0604020202020204" pitchFamily="34" charset="0"/>
              </a:rPr>
              <a:t>Strategic Planning</a:t>
            </a:r>
          </a:p>
          <a:p>
            <a:pPr marL="571500" lvl="1" indent="-342900" defTabSz="914400">
              <a:lnSpc>
                <a:spcPct val="110000"/>
              </a:lnSpc>
              <a:spcAft>
                <a:spcPts val="800"/>
              </a:spcAft>
              <a:buClr>
                <a:schemeClr val="accent1"/>
              </a:buClr>
              <a:buSzPct val="100000"/>
              <a:buFont typeface="Wingdings" panose="05000000000000000000" pitchFamily="2" charset="2"/>
              <a:buChar char="v"/>
            </a:pPr>
            <a:endParaRPr lang="en-US" sz="2400" b="1">
              <a:latin typeface="Arial" panose="020B0604020202020204" pitchFamily="34" charset="0"/>
              <a:cs typeface="Arial" panose="020B0604020202020204" pitchFamily="34" charset="0"/>
            </a:endParaRPr>
          </a:p>
          <a:p>
            <a:pPr marL="228600" lvl="1" defTabSz="914400">
              <a:lnSpc>
                <a:spcPct val="110000"/>
              </a:lnSpc>
              <a:spcAft>
                <a:spcPts val="800"/>
              </a:spcAft>
              <a:buClr>
                <a:schemeClr val="accent1"/>
              </a:buClr>
              <a:buSzPct val="100000"/>
            </a:pPr>
            <a:endParaRPr lang="en-US" sz="2400" b="1">
              <a:latin typeface="Arial" panose="020B0604020202020204" pitchFamily="34" charset="0"/>
              <a:cs typeface="Arial" panose="020B0604020202020204" pitchFamily="34" charset="0"/>
            </a:endParaRPr>
          </a:p>
          <a:p>
            <a:pPr lvl="1" indent="-228600" defTabSz="914400">
              <a:lnSpc>
                <a:spcPct val="110000"/>
              </a:lnSpc>
              <a:spcAft>
                <a:spcPts val="800"/>
              </a:spcAft>
              <a:buClr>
                <a:schemeClr val="accent1"/>
              </a:buClr>
              <a:buSzPct val="100000"/>
              <a:buFont typeface="Arial" panose="020B0604020202020204" pitchFamily="34" charset="0"/>
              <a:buChar char="•"/>
            </a:pPr>
            <a:endParaRPr lang="en-US" b="1">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6CFB65C-746B-354B-935D-334CCAA8F5C2}"/>
              </a:ext>
            </a:extLst>
          </p:cNvPr>
          <p:cNvSpPr txBox="1"/>
          <p:nvPr/>
        </p:nvSpPr>
        <p:spPr>
          <a:xfrm>
            <a:off x="4908549" y="5422901"/>
            <a:ext cx="3352800" cy="461665"/>
          </a:xfrm>
          <a:prstGeom prst="rect">
            <a:avLst/>
          </a:prstGeom>
          <a:noFill/>
        </p:spPr>
        <p:txBody>
          <a:bodyPr wrap="square" rtlCol="0">
            <a:spAutoFit/>
          </a:bodyPr>
          <a:lstStyle/>
          <a:p>
            <a:pPr algn="ctr"/>
            <a:r>
              <a:rPr lang="en-US" sz="2400" b="1"/>
              <a:t>Work in Progress</a:t>
            </a:r>
          </a:p>
        </p:txBody>
      </p:sp>
      <p:pic>
        <p:nvPicPr>
          <p:cNvPr id="9" name="Picture 8">
            <a:extLst>
              <a:ext uri="{FF2B5EF4-FFF2-40B4-BE49-F238E27FC236}">
                <a16:creationId xmlns:a16="http://schemas.microsoft.com/office/drawing/2014/main" id="{8FD65432-7E22-4319-68B9-45C9AEEA64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58289" y="1261652"/>
            <a:ext cx="3251022" cy="2167348"/>
          </a:xfrm>
          <a:prstGeom prst="rect">
            <a:avLst/>
          </a:prstGeom>
        </p:spPr>
      </p:pic>
    </p:spTree>
    <p:extLst>
      <p:ext uri="{BB962C8B-B14F-4D97-AF65-F5344CB8AC3E}">
        <p14:creationId xmlns:p14="http://schemas.microsoft.com/office/powerpoint/2010/main" val="27621716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77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F5566002-E574-493B-5ABE-884D5B1F1F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959FE8-0A8E-1FF4-470E-B71A531B04D9}"/>
              </a:ext>
            </a:extLst>
          </p:cNvPr>
          <p:cNvSpPr>
            <a:spLocks noGrp="1"/>
          </p:cNvSpPr>
          <p:nvPr>
            <p:ph type="title" idx="4294967295"/>
          </p:nvPr>
        </p:nvSpPr>
        <p:spPr>
          <a:xfrm>
            <a:off x="1841499" y="522514"/>
            <a:ext cx="9093201" cy="886233"/>
          </a:xfrm>
        </p:spPr>
        <p:txBody>
          <a:bodyPr vert="horz" lIns="91440" tIns="45720" rIns="91440" bIns="45720" rtlCol="0" anchor="t">
            <a:noAutofit/>
          </a:bodyPr>
          <a:lstStyle/>
          <a:p>
            <a:pPr algn="ctr"/>
            <a:r>
              <a:rPr lang="en-US" sz="3600"/>
              <a:t>  </a:t>
            </a:r>
            <a:r>
              <a:rPr lang="en-US" sz="3600" u="sng"/>
              <a:t>What God has already provided</a:t>
            </a:r>
          </a:p>
        </p:txBody>
      </p:sp>
      <p:pic>
        <p:nvPicPr>
          <p:cNvPr id="15" name="Graphic 14">
            <a:extLst>
              <a:ext uri="{FF2B5EF4-FFF2-40B4-BE49-F238E27FC236}">
                <a16:creationId xmlns:a16="http://schemas.microsoft.com/office/drawing/2014/main" id="{3D910099-6A3F-AF8B-976E-53E37C672D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4679" y="287591"/>
            <a:ext cx="1293821" cy="1293821"/>
          </a:xfrm>
          <a:prstGeom prst="rect">
            <a:avLst/>
          </a:prstGeom>
        </p:spPr>
      </p:pic>
      <p:sp>
        <p:nvSpPr>
          <p:cNvPr id="13" name="TextBox 12">
            <a:extLst>
              <a:ext uri="{FF2B5EF4-FFF2-40B4-BE49-F238E27FC236}">
                <a16:creationId xmlns:a16="http://schemas.microsoft.com/office/drawing/2014/main" id="{97321C74-9B73-A9B5-D6E8-2C48E8E5449A}"/>
              </a:ext>
            </a:extLst>
          </p:cNvPr>
          <p:cNvSpPr txBox="1"/>
          <p:nvPr/>
        </p:nvSpPr>
        <p:spPr>
          <a:xfrm>
            <a:off x="152400" y="1670310"/>
            <a:ext cx="5689600" cy="4055841"/>
          </a:xfrm>
          <a:prstGeom prst="rect">
            <a:avLst/>
          </a:prstGeom>
        </p:spPr>
        <p:txBody>
          <a:bodyPr vert="horz" lIns="91440" tIns="45720" rIns="91440" bIns="45720" rtlCol="0" anchor="t">
            <a:normAutofit fontScale="92500"/>
          </a:bodyPr>
          <a:lstStyle/>
          <a:p>
            <a:pPr marL="571500" lvl="1" indent="-342900" defTabSz="914400">
              <a:lnSpc>
                <a:spcPct val="110000"/>
              </a:lnSpc>
              <a:spcAft>
                <a:spcPts val="800"/>
              </a:spcAft>
              <a:buClr>
                <a:schemeClr val="accent1"/>
              </a:buClr>
              <a:buSzPct val="100000"/>
              <a:buFont typeface="Wingdings" panose="05000000000000000000" pitchFamily="2" charset="2"/>
              <a:buChar char="v"/>
            </a:pPr>
            <a:r>
              <a:rPr lang="en-US" sz="2400" b="1">
                <a:latin typeface="Arial" panose="020B0604020202020204" pitchFamily="34" charset="0"/>
                <a:cs typeface="Arial" panose="020B0604020202020204" pitchFamily="34" charset="0"/>
              </a:rPr>
              <a:t>Through generosity, sacrifice, and careful stewardship, our chapel already has $1.4 million set aside.</a:t>
            </a:r>
          </a:p>
          <a:p>
            <a:pPr marL="571500" lvl="1" indent="-342900" defTabSz="914400">
              <a:lnSpc>
                <a:spcPct val="110000"/>
              </a:lnSpc>
              <a:spcAft>
                <a:spcPts val="800"/>
              </a:spcAft>
              <a:buClr>
                <a:schemeClr val="accent1"/>
              </a:buClr>
              <a:buSzPct val="100000"/>
              <a:buFont typeface="Wingdings" panose="05000000000000000000" pitchFamily="2" charset="2"/>
              <a:buChar char="v"/>
            </a:pPr>
            <a:r>
              <a:rPr lang="en-US" sz="2400" b="1">
                <a:latin typeface="Arial" panose="020B0604020202020204" pitchFamily="34" charset="0"/>
                <a:cs typeface="Arial" panose="020B0604020202020204" pitchFamily="34" charset="0"/>
              </a:rPr>
              <a:t>We are almost halfway there.</a:t>
            </a:r>
          </a:p>
          <a:p>
            <a:pPr marL="571500" lvl="1" indent="-342900" defTabSz="914400">
              <a:lnSpc>
                <a:spcPct val="110000"/>
              </a:lnSpc>
              <a:spcAft>
                <a:spcPts val="800"/>
              </a:spcAft>
              <a:buClr>
                <a:schemeClr val="accent1"/>
              </a:buClr>
              <a:buSzPct val="100000"/>
              <a:buFont typeface="Wingdings" panose="05000000000000000000" pitchFamily="2" charset="2"/>
              <a:buChar char="v"/>
            </a:pPr>
            <a:r>
              <a:rPr lang="en-US" sz="2400" b="1">
                <a:latin typeface="Arial" panose="020B0604020202020204" pitchFamily="34" charset="0"/>
                <a:cs typeface="Arial" panose="020B0604020202020204" pitchFamily="34" charset="0"/>
              </a:rPr>
              <a:t>What Remains</a:t>
            </a:r>
          </a:p>
          <a:p>
            <a:pPr marL="1028700" lvl="2" indent="-342900" defTabSz="914400">
              <a:lnSpc>
                <a:spcPct val="110000"/>
              </a:lnSpc>
              <a:spcAft>
                <a:spcPts val="800"/>
              </a:spcAft>
              <a:buClr>
                <a:schemeClr val="accent1"/>
              </a:buClr>
              <a:buSzPct val="100000"/>
              <a:buFont typeface="Wingdings" panose="05000000000000000000" pitchFamily="2" charset="2"/>
              <a:buChar char="§"/>
            </a:pPr>
            <a:r>
              <a:rPr lang="en-US" sz="2400" b="1">
                <a:latin typeface="Arial" panose="020B0604020202020204" pitchFamily="34" charset="0"/>
                <a:cs typeface="Arial" panose="020B0604020202020204" pitchFamily="34" charset="0"/>
              </a:rPr>
              <a:t>$1.8 Million to Complete the Mission</a:t>
            </a:r>
          </a:p>
          <a:p>
            <a:pPr marL="571500" lvl="1" indent="-342900" defTabSz="914400">
              <a:lnSpc>
                <a:spcPct val="110000"/>
              </a:lnSpc>
              <a:spcAft>
                <a:spcPts val="800"/>
              </a:spcAft>
              <a:buClr>
                <a:schemeClr val="accent1"/>
              </a:buClr>
              <a:buSzPct val="100000"/>
              <a:buFont typeface="Wingdings" panose="05000000000000000000" pitchFamily="2" charset="2"/>
              <a:buChar char="v"/>
            </a:pPr>
            <a:r>
              <a:rPr lang="en-US" sz="2400" b="1">
                <a:latin typeface="Arial" panose="020B0604020202020204" pitchFamily="34" charset="0"/>
                <a:cs typeface="Arial" panose="020B0604020202020204" pitchFamily="34" charset="0"/>
              </a:rPr>
              <a:t>This is the step of faith in front of us.</a:t>
            </a:r>
          </a:p>
          <a:p>
            <a:pPr indent="-228600" defTabSz="914400">
              <a:lnSpc>
                <a:spcPct val="110000"/>
              </a:lnSpc>
              <a:spcAft>
                <a:spcPts val="800"/>
              </a:spcAft>
              <a:buClr>
                <a:schemeClr val="accent1"/>
              </a:buClr>
              <a:buSzPct val="100000"/>
              <a:buFont typeface="Arial" panose="020B0604020202020204" pitchFamily="34" charset="0"/>
              <a:buChar char="•"/>
            </a:pPr>
            <a:endParaRPr lang="en-US" sz="2000" b="1">
              <a:latin typeface="Arial" panose="020B0604020202020204" pitchFamily="34" charset="0"/>
              <a:cs typeface="Arial" panose="020B0604020202020204" pitchFamily="34" charset="0"/>
            </a:endParaRPr>
          </a:p>
          <a:p>
            <a:pPr lvl="1" indent="-228600" defTabSz="914400">
              <a:lnSpc>
                <a:spcPct val="110000"/>
              </a:lnSpc>
              <a:spcAft>
                <a:spcPts val="800"/>
              </a:spcAft>
              <a:buClr>
                <a:schemeClr val="accent1"/>
              </a:buClr>
              <a:buSzPct val="100000"/>
              <a:buFont typeface="Arial" panose="020B0604020202020204" pitchFamily="34" charset="0"/>
              <a:buChar char="•"/>
            </a:pPr>
            <a:endParaRPr lang="en-US" b="1">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569D29A-34EF-B0D8-0813-1AC5843393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3600" y="1670310"/>
            <a:ext cx="6096000" cy="3587490"/>
          </a:xfrm>
          <a:prstGeom prst="rect">
            <a:avLst/>
          </a:prstGeom>
        </p:spPr>
      </p:pic>
      <p:sp>
        <p:nvSpPr>
          <p:cNvPr id="3" name="TextBox 2">
            <a:extLst>
              <a:ext uri="{FF2B5EF4-FFF2-40B4-BE49-F238E27FC236}">
                <a16:creationId xmlns:a16="http://schemas.microsoft.com/office/drawing/2014/main" id="{C5638EED-03E5-7282-6919-A094E21028DD}"/>
              </a:ext>
            </a:extLst>
          </p:cNvPr>
          <p:cNvSpPr txBox="1"/>
          <p:nvPr/>
        </p:nvSpPr>
        <p:spPr>
          <a:xfrm>
            <a:off x="7327900" y="5283897"/>
            <a:ext cx="3352800" cy="461665"/>
          </a:xfrm>
          <a:prstGeom prst="rect">
            <a:avLst/>
          </a:prstGeom>
          <a:noFill/>
        </p:spPr>
        <p:txBody>
          <a:bodyPr wrap="square" rtlCol="0">
            <a:spAutoFit/>
          </a:bodyPr>
          <a:lstStyle/>
          <a:p>
            <a:pPr algn="ctr"/>
            <a:r>
              <a:rPr lang="en-US" sz="2400" b="1"/>
              <a:t>Site Work Has Begun</a:t>
            </a:r>
          </a:p>
        </p:txBody>
      </p:sp>
    </p:spTree>
    <p:extLst>
      <p:ext uri="{BB962C8B-B14F-4D97-AF65-F5344CB8AC3E}">
        <p14:creationId xmlns:p14="http://schemas.microsoft.com/office/powerpoint/2010/main" val="2607962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D28D6C6A-8136-FF3F-516D-99BD4EEB6B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4679" y="287591"/>
            <a:ext cx="1293821" cy="1293821"/>
          </a:xfrm>
          <a:prstGeom prst="rect">
            <a:avLst/>
          </a:prstGeom>
        </p:spPr>
      </p:pic>
      <p:sp>
        <p:nvSpPr>
          <p:cNvPr id="3" name="Title 1">
            <a:extLst>
              <a:ext uri="{FF2B5EF4-FFF2-40B4-BE49-F238E27FC236}">
                <a16:creationId xmlns:a16="http://schemas.microsoft.com/office/drawing/2014/main" id="{F371555C-3AB9-7F44-F72B-1BECFB708072}"/>
              </a:ext>
            </a:extLst>
          </p:cNvPr>
          <p:cNvSpPr txBox="1">
            <a:spLocks/>
          </p:cNvSpPr>
          <p:nvPr/>
        </p:nvSpPr>
        <p:spPr>
          <a:xfrm>
            <a:off x="2092271" y="522514"/>
            <a:ext cx="7656163" cy="88623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3600"/>
              <a:t>  </a:t>
            </a:r>
            <a:r>
              <a:rPr lang="en-US" sz="3600" u="sng"/>
              <a:t>project schedule</a:t>
            </a:r>
          </a:p>
        </p:txBody>
      </p:sp>
      <p:graphicFrame>
        <p:nvGraphicFramePr>
          <p:cNvPr id="4" name="Chart 3">
            <a:extLst>
              <a:ext uri="{FF2B5EF4-FFF2-40B4-BE49-F238E27FC236}">
                <a16:creationId xmlns:a16="http://schemas.microsoft.com/office/drawing/2014/main" id="{FDA8EA36-9A37-4664-B35D-9871B5151B1A}"/>
              </a:ext>
            </a:extLst>
          </p:cNvPr>
          <p:cNvGraphicFramePr>
            <a:graphicFrameLocks/>
          </p:cNvGraphicFramePr>
          <p:nvPr>
            <p:extLst>
              <p:ext uri="{D42A27DB-BD31-4B8C-83A1-F6EECF244321}">
                <p14:modId xmlns:p14="http://schemas.microsoft.com/office/powerpoint/2010/main" val="1697652556"/>
              </p:ext>
            </p:extLst>
          </p:nvPr>
        </p:nvGraphicFramePr>
        <p:xfrm>
          <a:off x="6564312" y="1751647"/>
          <a:ext cx="5133975" cy="3162300"/>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a:extLst>
              <a:ext uri="{FF2B5EF4-FFF2-40B4-BE49-F238E27FC236}">
                <a16:creationId xmlns:a16="http://schemas.microsoft.com/office/drawing/2014/main" id="{B896D253-3430-80EC-BE6E-9A4D65C5197A}"/>
              </a:ext>
            </a:extLst>
          </p:cNvPr>
          <p:cNvSpPr txBox="1"/>
          <p:nvPr/>
        </p:nvSpPr>
        <p:spPr>
          <a:xfrm>
            <a:off x="597189" y="2107554"/>
            <a:ext cx="8874973" cy="3170099"/>
          </a:xfrm>
          <a:prstGeom prst="rect">
            <a:avLst/>
          </a:prstGeom>
          <a:noFill/>
        </p:spPr>
        <p:txBody>
          <a:bodyPr wrap="square" lIns="91440" tIns="45720" rIns="91440" bIns="45720" rtlCol="0" anchor="t">
            <a:spAutoFit/>
          </a:bodyPr>
          <a:lstStyle/>
          <a:p>
            <a:pPr marL="285750" indent="-285750">
              <a:spcBef>
                <a:spcPts val="1200"/>
              </a:spcBef>
              <a:spcAft>
                <a:spcPts val="1200"/>
              </a:spcAft>
              <a:buFont typeface="Wingdings" panose="05000000000000000000" pitchFamily="2" charset="2"/>
              <a:buChar char="v"/>
            </a:pPr>
            <a:r>
              <a:rPr lang="en-US" sz="2400" b="1"/>
              <a:t> Planning &amp; Fundraising – 24 Months</a:t>
            </a:r>
          </a:p>
          <a:p>
            <a:pPr marL="285750" indent="-285750">
              <a:spcBef>
                <a:spcPts val="1200"/>
              </a:spcBef>
              <a:spcAft>
                <a:spcPts val="1200"/>
              </a:spcAft>
              <a:buFont typeface="Wingdings" panose="05000000000000000000" pitchFamily="2" charset="2"/>
              <a:buChar char="v"/>
            </a:pPr>
            <a:r>
              <a:rPr lang="en-US" sz="2400" b="1"/>
              <a:t> Design &amp; Permitting – 10 Months</a:t>
            </a:r>
          </a:p>
          <a:p>
            <a:pPr marL="285750" indent="-285750">
              <a:spcBef>
                <a:spcPts val="1200"/>
              </a:spcBef>
              <a:spcAft>
                <a:spcPts val="1200"/>
              </a:spcAft>
              <a:buFont typeface="Wingdings" panose="05000000000000000000" pitchFamily="2" charset="2"/>
              <a:buChar char="v"/>
            </a:pPr>
            <a:r>
              <a:rPr lang="en-US" sz="2400" b="1"/>
              <a:t> Bidding &amp; Building – 9 Months</a:t>
            </a:r>
          </a:p>
          <a:p>
            <a:pPr marL="285750" indent="-285750">
              <a:spcBef>
                <a:spcPts val="1200"/>
              </a:spcBef>
              <a:spcAft>
                <a:spcPts val="1200"/>
              </a:spcAft>
              <a:buFont typeface="Wingdings" panose="05000000000000000000" pitchFamily="2" charset="2"/>
              <a:buChar char="v"/>
            </a:pPr>
            <a:r>
              <a:rPr lang="en-US" sz="2400" b="1"/>
              <a:t> Post Construction – 2 Months</a:t>
            </a:r>
          </a:p>
          <a:p>
            <a:pPr marL="285750" indent="-285750">
              <a:spcBef>
                <a:spcPts val="1200"/>
              </a:spcBef>
              <a:spcAft>
                <a:spcPts val="1200"/>
              </a:spcAft>
              <a:buFont typeface="Wingdings" panose="05000000000000000000" pitchFamily="2" charset="2"/>
              <a:buChar char="v"/>
            </a:pPr>
            <a:r>
              <a:rPr lang="en-US" sz="2400" b="1"/>
              <a:t>The earliest possible date to be in the Chapel is June 2027</a:t>
            </a:r>
          </a:p>
        </p:txBody>
      </p:sp>
    </p:spTree>
    <p:extLst>
      <p:ext uri="{BB962C8B-B14F-4D97-AF65-F5344CB8AC3E}">
        <p14:creationId xmlns:p14="http://schemas.microsoft.com/office/powerpoint/2010/main" val="35872408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6BE0198-3F27-321F-A793-B08FA38376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4679" y="287591"/>
            <a:ext cx="1293821" cy="1293821"/>
          </a:xfrm>
          <a:prstGeom prst="rect">
            <a:avLst/>
          </a:prstGeom>
        </p:spPr>
      </p:pic>
      <p:sp>
        <p:nvSpPr>
          <p:cNvPr id="3" name="TextBox 2">
            <a:extLst>
              <a:ext uri="{FF2B5EF4-FFF2-40B4-BE49-F238E27FC236}">
                <a16:creationId xmlns:a16="http://schemas.microsoft.com/office/drawing/2014/main" id="{D7225DA0-1B8D-2812-7E78-6AD47D13F929}"/>
              </a:ext>
            </a:extLst>
          </p:cNvPr>
          <p:cNvSpPr txBox="1"/>
          <p:nvPr/>
        </p:nvSpPr>
        <p:spPr>
          <a:xfrm>
            <a:off x="304687" y="1735464"/>
            <a:ext cx="11747831" cy="4452501"/>
          </a:xfrm>
          <a:prstGeom prst="rect">
            <a:avLst/>
          </a:prstGeom>
          <a:noFill/>
        </p:spPr>
        <p:txBody>
          <a:bodyPr wrap="none" rtlCol="0">
            <a:spAutoFit/>
          </a:bodyPr>
          <a:lstStyle/>
          <a:p>
            <a:pPr marL="285750" indent="-285750">
              <a:spcBef>
                <a:spcPts val="400"/>
              </a:spcBef>
              <a:spcAft>
                <a:spcPts val="400"/>
              </a:spcAft>
              <a:buFont typeface="Wingdings" panose="05000000000000000000" pitchFamily="2" charset="2"/>
              <a:buChar char="v"/>
            </a:pPr>
            <a:r>
              <a:rPr lang="en-US" sz="2400" b="1"/>
              <a:t> Our project plan outlines key milestones from design through construction.</a:t>
            </a:r>
          </a:p>
          <a:p>
            <a:pPr marL="285750" indent="-285750">
              <a:spcBef>
                <a:spcPts val="400"/>
              </a:spcBef>
              <a:spcAft>
                <a:spcPts val="400"/>
              </a:spcAft>
              <a:buFont typeface="Wingdings" panose="05000000000000000000" pitchFamily="2" charset="2"/>
              <a:buChar char="v"/>
            </a:pPr>
            <a:r>
              <a:rPr lang="en-US" sz="2400" b="1"/>
              <a:t> With God’s help, the schedule is realistic but depends on your steady support.</a:t>
            </a:r>
          </a:p>
          <a:p>
            <a:pPr marL="285750" indent="-285750">
              <a:spcBef>
                <a:spcPts val="400"/>
              </a:spcBef>
              <a:spcAft>
                <a:spcPts val="400"/>
              </a:spcAft>
              <a:buFont typeface="Wingdings" panose="05000000000000000000" pitchFamily="2" charset="2"/>
              <a:buChar char="v"/>
            </a:pPr>
            <a:r>
              <a:rPr lang="en-US" sz="2400" b="1"/>
              <a:t> Now we invite you to consider how you can participate financially in this work.</a:t>
            </a:r>
          </a:p>
          <a:p>
            <a:pPr marL="285750" indent="-285750">
              <a:spcBef>
                <a:spcPts val="400"/>
              </a:spcBef>
              <a:spcAft>
                <a:spcPts val="400"/>
              </a:spcAft>
              <a:buFont typeface="Wingdings" panose="05000000000000000000" pitchFamily="2" charset="2"/>
              <a:buChar char="v"/>
            </a:pPr>
            <a:r>
              <a:rPr lang="en-US" sz="2400" b="1"/>
              <a:t> In the next few slides, we will outline:</a:t>
            </a:r>
          </a:p>
          <a:p>
            <a:pPr marL="742950" lvl="1" indent="-285750">
              <a:spcBef>
                <a:spcPts val="200"/>
              </a:spcBef>
              <a:spcAft>
                <a:spcPts val="200"/>
              </a:spcAft>
              <a:buFont typeface="Wingdings" panose="05000000000000000000" pitchFamily="2" charset="2"/>
              <a:buChar char="v"/>
            </a:pPr>
            <a:r>
              <a:rPr lang="en-US" sz="2400" b="1"/>
              <a:t>Our funding needs and goals</a:t>
            </a:r>
          </a:p>
          <a:p>
            <a:pPr marL="742950" lvl="1" indent="-285750">
              <a:spcBef>
                <a:spcPts val="200"/>
              </a:spcBef>
              <a:spcAft>
                <a:spcPts val="200"/>
              </a:spcAft>
              <a:buFont typeface="Wingdings" panose="05000000000000000000" pitchFamily="2" charset="2"/>
              <a:buChar char="v"/>
            </a:pPr>
            <a:r>
              <a:rPr lang="en-US" sz="2400" b="1"/>
              <a:t>Ways to give (one-time and ongoing)</a:t>
            </a:r>
          </a:p>
          <a:p>
            <a:pPr marL="742950" lvl="1" indent="-285750">
              <a:spcBef>
                <a:spcPts val="200"/>
              </a:spcBef>
              <a:spcAft>
                <a:spcPts val="200"/>
              </a:spcAft>
              <a:buFont typeface="Wingdings" panose="05000000000000000000" pitchFamily="2" charset="2"/>
              <a:buChar char="v"/>
            </a:pPr>
            <a:r>
              <a:rPr lang="en-US" sz="2400" b="1"/>
              <a:t>How your support directly advances the chapel project</a:t>
            </a:r>
          </a:p>
          <a:p>
            <a:pPr marL="742950" lvl="1" indent="-285750">
              <a:buFont typeface="Wingdings" panose="05000000000000000000" pitchFamily="2" charset="2"/>
              <a:buChar char="v"/>
            </a:pPr>
            <a:endParaRPr lang="en-US" sz="2400" b="1"/>
          </a:p>
          <a:p>
            <a:pPr marL="285750" indent="-285750">
              <a:buFont typeface="Wingdings" panose="05000000000000000000" pitchFamily="2" charset="2"/>
              <a:buChar char="v"/>
            </a:pPr>
            <a:r>
              <a:rPr lang="en-US" sz="2400" b="1">
                <a:solidFill>
                  <a:srgbClr val="002060"/>
                </a:solidFill>
              </a:rPr>
              <a:t> Together, we can build a fitting Chapel for the worship of Almighty God.</a:t>
            </a:r>
          </a:p>
          <a:p>
            <a:pPr marL="285750" indent="-285750">
              <a:spcBef>
                <a:spcPts val="1200"/>
              </a:spcBef>
              <a:spcAft>
                <a:spcPts val="1200"/>
              </a:spcAft>
              <a:buFont typeface="Wingdings" panose="05000000000000000000" pitchFamily="2" charset="2"/>
              <a:buChar char="v"/>
            </a:pPr>
            <a:endParaRPr lang="en-US" sz="2400" b="1"/>
          </a:p>
        </p:txBody>
      </p:sp>
      <p:sp>
        <p:nvSpPr>
          <p:cNvPr id="4" name="Title 1">
            <a:extLst>
              <a:ext uri="{FF2B5EF4-FFF2-40B4-BE49-F238E27FC236}">
                <a16:creationId xmlns:a16="http://schemas.microsoft.com/office/drawing/2014/main" id="{9B178EBA-A81E-F771-86BA-176577D201C5}"/>
              </a:ext>
            </a:extLst>
          </p:cNvPr>
          <p:cNvSpPr txBox="1">
            <a:spLocks/>
          </p:cNvSpPr>
          <p:nvPr/>
        </p:nvSpPr>
        <p:spPr>
          <a:xfrm>
            <a:off x="2247900" y="604434"/>
            <a:ext cx="7856995" cy="80431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3600"/>
              <a:t>  </a:t>
            </a:r>
            <a:r>
              <a:rPr lang="en-US" sz="3600" u="sng"/>
              <a:t>from plans to providence</a:t>
            </a:r>
          </a:p>
        </p:txBody>
      </p:sp>
    </p:spTree>
    <p:extLst>
      <p:ext uri="{BB962C8B-B14F-4D97-AF65-F5344CB8AC3E}">
        <p14:creationId xmlns:p14="http://schemas.microsoft.com/office/powerpoint/2010/main" val="2344893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BB515FC-491A-CC0C-939D-87A342EBB38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4679" y="287591"/>
            <a:ext cx="1293821" cy="1293821"/>
          </a:xfrm>
          <a:prstGeom prst="rect">
            <a:avLst/>
          </a:prstGeom>
        </p:spPr>
      </p:pic>
      <p:sp>
        <p:nvSpPr>
          <p:cNvPr id="3" name="Title 1">
            <a:extLst>
              <a:ext uri="{FF2B5EF4-FFF2-40B4-BE49-F238E27FC236}">
                <a16:creationId xmlns:a16="http://schemas.microsoft.com/office/drawing/2014/main" id="{EEFDCF6D-B834-1B39-C2ED-32E4E06DE50C}"/>
              </a:ext>
            </a:extLst>
          </p:cNvPr>
          <p:cNvSpPr txBox="1">
            <a:spLocks/>
          </p:cNvSpPr>
          <p:nvPr/>
        </p:nvSpPr>
        <p:spPr>
          <a:xfrm>
            <a:off x="2247900" y="604434"/>
            <a:ext cx="7330053" cy="80431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3600"/>
              <a:t>  </a:t>
            </a:r>
            <a:r>
              <a:rPr lang="en-US" sz="3600" u="sng"/>
              <a:t>goals and funding needs</a:t>
            </a:r>
          </a:p>
        </p:txBody>
      </p:sp>
      <p:sp>
        <p:nvSpPr>
          <p:cNvPr id="5" name="TextBox 4">
            <a:extLst>
              <a:ext uri="{FF2B5EF4-FFF2-40B4-BE49-F238E27FC236}">
                <a16:creationId xmlns:a16="http://schemas.microsoft.com/office/drawing/2014/main" id="{D465EF13-BD36-977C-594A-6EBB18F1B1D0}"/>
              </a:ext>
            </a:extLst>
          </p:cNvPr>
          <p:cNvSpPr txBox="1"/>
          <p:nvPr/>
        </p:nvSpPr>
        <p:spPr>
          <a:xfrm>
            <a:off x="659181" y="1889500"/>
            <a:ext cx="10856060" cy="3241913"/>
          </a:xfrm>
          <a:prstGeom prst="rect">
            <a:avLst/>
          </a:prstGeom>
          <a:noFill/>
        </p:spPr>
        <p:txBody>
          <a:bodyPr wrap="square">
            <a:spAutoFit/>
          </a:bodyPr>
          <a:lstStyle/>
          <a:p>
            <a:pPr marL="285750" marR="0" indent="-285750">
              <a:spcBef>
                <a:spcPts val="1100"/>
              </a:spcBef>
              <a:spcAft>
                <a:spcPts val="1100"/>
              </a:spcAft>
              <a:buFont typeface="Wingdings" panose="05000000000000000000" pitchFamily="2" charset="2"/>
              <a:buChar char="v"/>
            </a:pPr>
            <a:r>
              <a:rPr lang="en-US" sz="2400" b="1" kern="100">
                <a:effectLst/>
                <a:ea typeface="Aptos" panose="020B0004020202020204" pitchFamily="34" charset="0"/>
                <a:cs typeface="Times New Roman" panose="02020603050405020304" pitchFamily="18" charset="0"/>
              </a:rPr>
              <a:t>Complete our new chapel so that it will serve today as a beautiful house of God and, in time, as a space that can be adapted to support other parish needs.</a:t>
            </a:r>
          </a:p>
          <a:p>
            <a:pPr marL="285750" marR="0" indent="-285750">
              <a:spcBef>
                <a:spcPts val="1100"/>
              </a:spcBef>
              <a:spcAft>
                <a:spcPts val="1100"/>
              </a:spcAft>
              <a:buFont typeface="Wingdings" panose="05000000000000000000" pitchFamily="2" charset="2"/>
              <a:buChar char="v"/>
            </a:pPr>
            <a:r>
              <a:rPr lang="en-US" sz="2400" b="1" kern="100">
                <a:effectLst/>
                <a:ea typeface="Aptos" panose="020B0004020202020204" pitchFamily="34" charset="0"/>
                <a:cs typeface="Times New Roman" panose="02020603050405020304" pitchFamily="18" charset="0"/>
              </a:rPr>
              <a:t>Provide a reverent sanctuary, confessional, choir gallery, and devotional shrines that truly support the traditional liturgy and parish life.</a:t>
            </a:r>
          </a:p>
          <a:p>
            <a:pPr marL="285750" marR="0" indent="-285750">
              <a:spcBef>
                <a:spcPts val="1100"/>
              </a:spcBef>
              <a:spcAft>
                <a:spcPts val="1100"/>
              </a:spcAft>
              <a:buFont typeface="Wingdings" panose="05000000000000000000" pitchFamily="2" charset="2"/>
              <a:buChar char="v"/>
            </a:pPr>
            <a:r>
              <a:rPr lang="en-US" sz="2400" b="1" kern="100">
                <a:effectLst/>
                <a:ea typeface="Aptos" panose="020B0004020202020204" pitchFamily="34" charset="0"/>
                <a:cs typeface="Times New Roman" panose="02020603050405020304" pitchFamily="18" charset="0"/>
              </a:rPr>
              <a:t>Meet financial needs of $1.4M in the next 15 months so we can stay on schedule, avoid construction delays, and dedicate the chapel as planned.</a:t>
            </a:r>
          </a:p>
        </p:txBody>
      </p:sp>
    </p:spTree>
    <p:extLst>
      <p:ext uri="{BB962C8B-B14F-4D97-AF65-F5344CB8AC3E}">
        <p14:creationId xmlns:p14="http://schemas.microsoft.com/office/powerpoint/2010/main" val="6518569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A94F3202-9DD2-ACB4-F073-A9D3A7B973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4679" y="287591"/>
            <a:ext cx="1293821" cy="1293821"/>
          </a:xfrm>
          <a:prstGeom prst="rect">
            <a:avLst/>
          </a:prstGeom>
        </p:spPr>
      </p:pic>
      <p:sp>
        <p:nvSpPr>
          <p:cNvPr id="6" name="Title 1">
            <a:extLst>
              <a:ext uri="{FF2B5EF4-FFF2-40B4-BE49-F238E27FC236}">
                <a16:creationId xmlns:a16="http://schemas.microsoft.com/office/drawing/2014/main" id="{DFE953AE-0000-D054-D3FB-91CED8B030F6}"/>
              </a:ext>
            </a:extLst>
          </p:cNvPr>
          <p:cNvSpPr txBox="1">
            <a:spLocks/>
          </p:cNvSpPr>
          <p:nvPr/>
        </p:nvSpPr>
        <p:spPr>
          <a:xfrm>
            <a:off x="2247901" y="604434"/>
            <a:ext cx="7206066" cy="80431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3600"/>
              <a:t>  </a:t>
            </a:r>
            <a:r>
              <a:rPr lang="en-US" sz="3600" u="sng"/>
              <a:t>methods of giving</a:t>
            </a:r>
          </a:p>
        </p:txBody>
      </p:sp>
      <p:sp>
        <p:nvSpPr>
          <p:cNvPr id="7" name="TextBox 6">
            <a:extLst>
              <a:ext uri="{FF2B5EF4-FFF2-40B4-BE49-F238E27FC236}">
                <a16:creationId xmlns:a16="http://schemas.microsoft.com/office/drawing/2014/main" id="{0FCC75ED-2DA1-CD10-CD65-0E7861960BCD}"/>
              </a:ext>
            </a:extLst>
          </p:cNvPr>
          <p:cNvSpPr txBox="1"/>
          <p:nvPr/>
        </p:nvSpPr>
        <p:spPr>
          <a:xfrm>
            <a:off x="469900" y="1704814"/>
            <a:ext cx="11122832" cy="4324027"/>
          </a:xfrm>
          <a:prstGeom prst="rect">
            <a:avLst/>
          </a:prstGeom>
        </p:spPr>
        <p:txBody>
          <a:bodyPr vert="horz" lIns="91440" tIns="45720" rIns="91440" bIns="45720" rtlCol="0" anchor="t">
            <a:normAutofit/>
          </a:bodyPr>
          <a:lstStyle/>
          <a:p>
            <a:pPr marL="342900" marR="0" indent="-342900" defTabSz="914400">
              <a:lnSpc>
                <a:spcPct val="110000"/>
              </a:lnSpc>
              <a:spcAft>
                <a:spcPts val="800"/>
              </a:spcAft>
              <a:buClr>
                <a:schemeClr val="accent1"/>
              </a:buClr>
              <a:buSzPct val="100000"/>
              <a:buFont typeface="Wingdings" panose="05000000000000000000" pitchFamily="2" charset="2"/>
              <a:buChar char="v"/>
            </a:pPr>
            <a:r>
              <a:rPr lang="en-US" sz="2400" b="1">
                <a:latin typeface="Arial" panose="020B0604020202020204" pitchFamily="34" charset="0"/>
                <a:cs typeface="Arial" panose="020B0604020202020204" pitchFamily="34" charset="0"/>
              </a:rPr>
              <a:t>Make a Direct Gift – Contribute a stated amount to the Building Fund.</a:t>
            </a:r>
          </a:p>
          <a:p>
            <a:pPr marL="342900" marR="0" indent="-342900" defTabSz="914400">
              <a:lnSpc>
                <a:spcPct val="110000"/>
              </a:lnSpc>
              <a:spcAft>
                <a:spcPts val="800"/>
              </a:spcAft>
              <a:buClr>
                <a:schemeClr val="accent1"/>
              </a:buClr>
              <a:buSzPct val="100000"/>
              <a:buFont typeface="Wingdings" panose="05000000000000000000" pitchFamily="2" charset="2"/>
              <a:buChar char="v"/>
            </a:pPr>
            <a:r>
              <a:rPr lang="en-US" sz="2400" b="1">
                <a:latin typeface="Arial" panose="020B0604020202020204" pitchFamily="34" charset="0"/>
                <a:cs typeface="Arial" panose="020B0604020202020204" pitchFamily="34" charset="0"/>
              </a:rPr>
              <a:t>Online Giving – </a:t>
            </a:r>
            <a:r>
              <a:rPr lang="en-US" sz="2400" b="1" err="1">
                <a:latin typeface="Arial" panose="020B0604020202020204" pitchFamily="34" charset="0"/>
                <a:cs typeface="Arial" panose="020B0604020202020204" pitchFamily="34" charset="0"/>
              </a:rPr>
              <a:t>Zeffy</a:t>
            </a:r>
            <a:r>
              <a:rPr lang="en-US" sz="2400" b="1">
                <a:latin typeface="Arial" panose="020B0604020202020204" pitchFamily="34" charset="0"/>
                <a:cs typeface="Arial" panose="020B0604020202020204" pitchFamily="34" charset="0"/>
              </a:rPr>
              <a:t> (Link via Website)</a:t>
            </a:r>
          </a:p>
          <a:p>
            <a:pPr marL="342900" marR="0" indent="-342900" defTabSz="914400">
              <a:lnSpc>
                <a:spcPct val="110000"/>
              </a:lnSpc>
              <a:spcAft>
                <a:spcPts val="800"/>
              </a:spcAft>
              <a:buClr>
                <a:schemeClr val="accent1"/>
              </a:buClr>
              <a:buSzPct val="100000"/>
              <a:buFont typeface="Wingdings" panose="05000000000000000000" pitchFamily="2" charset="2"/>
              <a:buChar char="v"/>
            </a:pPr>
            <a:r>
              <a:rPr lang="en-US" sz="2400" b="1">
                <a:latin typeface="Arial" panose="020B0604020202020204" pitchFamily="34" charset="0"/>
                <a:cs typeface="Arial" panose="020B0604020202020204" pitchFamily="34" charset="0"/>
              </a:rPr>
              <a:t>Bank Drafts (ACH transfers)</a:t>
            </a:r>
          </a:p>
          <a:p>
            <a:pPr marL="342900" marR="0" indent="-342900" defTabSz="914400">
              <a:lnSpc>
                <a:spcPct val="110000"/>
              </a:lnSpc>
              <a:spcAft>
                <a:spcPts val="800"/>
              </a:spcAft>
              <a:buClr>
                <a:schemeClr val="accent1"/>
              </a:buClr>
              <a:buSzPct val="100000"/>
              <a:buFont typeface="Wingdings" panose="05000000000000000000" pitchFamily="2" charset="2"/>
              <a:buChar char="v"/>
            </a:pPr>
            <a:r>
              <a:rPr lang="en-US" sz="2400" b="1">
                <a:latin typeface="Arial" panose="020B0604020202020204" pitchFamily="34" charset="0"/>
                <a:cs typeface="Arial" panose="020B0604020202020204" pitchFamily="34" charset="0"/>
              </a:rPr>
              <a:t>Pledges – Complete a Pledge Card (Coming Soon)</a:t>
            </a:r>
          </a:p>
          <a:p>
            <a:pPr marL="342900" marR="0" indent="-342900" defTabSz="914400">
              <a:lnSpc>
                <a:spcPct val="110000"/>
              </a:lnSpc>
              <a:spcAft>
                <a:spcPts val="800"/>
              </a:spcAft>
              <a:buClr>
                <a:schemeClr val="accent1"/>
              </a:buClr>
              <a:buSzPct val="100000"/>
              <a:buFont typeface="Wingdings" panose="05000000000000000000" pitchFamily="2" charset="2"/>
              <a:buChar char="v"/>
            </a:pPr>
            <a:r>
              <a:rPr lang="en-US" sz="2400" b="1">
                <a:latin typeface="Arial" panose="020B0604020202020204" pitchFamily="34" charset="0"/>
                <a:cs typeface="Arial" panose="020B0604020202020204" pitchFamily="34" charset="0"/>
              </a:rPr>
              <a:t>Donation of Appreciated Securities/Stocks (</a:t>
            </a:r>
            <a:r>
              <a:rPr lang="en-US" sz="2000" i="1">
                <a:latin typeface="Arial" panose="020B0604020202020204" pitchFamily="34" charset="0"/>
                <a:cs typeface="Arial" panose="020B0604020202020204" pitchFamily="34" charset="0"/>
              </a:rPr>
              <a:t>Avoid Capital Gains</a:t>
            </a:r>
            <a:r>
              <a:rPr lang="en-US" sz="2400" b="1">
                <a:latin typeface="Arial" panose="020B0604020202020204" pitchFamily="34" charset="0"/>
                <a:cs typeface="Arial" panose="020B0604020202020204" pitchFamily="34" charset="0"/>
              </a:rPr>
              <a:t>)</a:t>
            </a:r>
          </a:p>
          <a:p>
            <a:pPr marL="342900" marR="0" indent="-342900" defTabSz="914400">
              <a:lnSpc>
                <a:spcPct val="110000"/>
              </a:lnSpc>
              <a:spcAft>
                <a:spcPts val="800"/>
              </a:spcAft>
              <a:buClr>
                <a:schemeClr val="accent1"/>
              </a:buClr>
              <a:buSzPct val="100000"/>
              <a:buFont typeface="Wingdings" panose="05000000000000000000" pitchFamily="2" charset="2"/>
              <a:buChar char="v"/>
            </a:pPr>
            <a:r>
              <a:rPr lang="en-US" sz="2400" b="1">
                <a:latin typeface="Arial" panose="020B0604020202020204" pitchFamily="34" charset="0"/>
                <a:cs typeface="Arial" panose="020B0604020202020204" pitchFamily="34" charset="0"/>
              </a:rPr>
              <a:t>Donating via a Will/Estate Planning</a:t>
            </a:r>
          </a:p>
          <a:p>
            <a:pPr marL="342900" marR="0" indent="-342900" defTabSz="914400">
              <a:lnSpc>
                <a:spcPct val="110000"/>
              </a:lnSpc>
              <a:spcAft>
                <a:spcPts val="800"/>
              </a:spcAft>
              <a:buClr>
                <a:schemeClr val="accent1"/>
              </a:buClr>
              <a:buSzPct val="100000"/>
              <a:buFont typeface="Wingdings" panose="05000000000000000000" pitchFamily="2" charset="2"/>
              <a:buChar char="v"/>
            </a:pPr>
            <a:r>
              <a:rPr lang="en-US" sz="2400" b="1">
                <a:latin typeface="Arial" panose="020B0604020202020204" pitchFamily="34" charset="0"/>
                <a:cs typeface="Arial" panose="020B0604020202020204" pitchFamily="34" charset="0"/>
              </a:rPr>
              <a:t>In-Kind Contributions: Professional Services, Building Materials and volunteer labor that reduce costs while directly supporting the work.</a:t>
            </a:r>
          </a:p>
          <a:p>
            <a:pPr marR="0" defTabSz="914400">
              <a:lnSpc>
                <a:spcPct val="110000"/>
              </a:lnSpc>
              <a:spcAft>
                <a:spcPts val="800"/>
              </a:spcAft>
              <a:buClr>
                <a:schemeClr val="accent1"/>
              </a:buClr>
              <a:buSzPct val="100000"/>
            </a:pPr>
            <a:endParaRPr lang="en-US" sz="2400" b="1">
              <a:latin typeface="Arial" panose="020B0604020202020204" pitchFamily="34" charset="0"/>
              <a:cs typeface="Arial" panose="020B0604020202020204" pitchFamily="34" charset="0"/>
            </a:endParaRPr>
          </a:p>
          <a:p>
            <a:pPr marL="342900" marR="0" indent="-342900" defTabSz="914400">
              <a:lnSpc>
                <a:spcPct val="110000"/>
              </a:lnSpc>
              <a:spcAft>
                <a:spcPts val="800"/>
              </a:spcAft>
              <a:buClr>
                <a:schemeClr val="accent1"/>
              </a:buClr>
              <a:buSzPct val="100000"/>
              <a:buFont typeface="Arial" panose="020B0604020202020204" pitchFamily="34" charset="0"/>
              <a:buChar char="•"/>
            </a:pPr>
            <a:endParaRPr lang="en-US" sz="2400" b="1">
              <a:latin typeface="Arial" panose="020B0604020202020204" pitchFamily="34" charset="0"/>
              <a:cs typeface="Arial" panose="020B0604020202020204" pitchFamily="34" charset="0"/>
            </a:endParaRPr>
          </a:p>
          <a:p>
            <a:pPr marL="800100" lvl="1" indent="-342900" defTabSz="914400">
              <a:lnSpc>
                <a:spcPct val="110000"/>
              </a:lnSpc>
              <a:spcAft>
                <a:spcPts val="800"/>
              </a:spcAft>
              <a:buClr>
                <a:schemeClr val="accent1"/>
              </a:buClr>
              <a:buSzPct val="100000"/>
              <a:buFont typeface="Arial" panose="020B0604020202020204" pitchFamily="34" charset="0"/>
              <a:buChar char="•"/>
            </a:pPr>
            <a:endParaRPr lang="en-US" sz="2400" b="1">
              <a:latin typeface="Arial" panose="020B0604020202020204" pitchFamily="34" charset="0"/>
              <a:cs typeface="Arial" panose="020B0604020202020204" pitchFamily="34" charset="0"/>
            </a:endParaRPr>
          </a:p>
          <a:p>
            <a:pPr marR="0" defTabSz="914400">
              <a:lnSpc>
                <a:spcPct val="110000"/>
              </a:lnSpc>
              <a:spcAft>
                <a:spcPts val="800"/>
              </a:spcAft>
              <a:buClr>
                <a:schemeClr val="accent1"/>
              </a:buClr>
              <a:buSzPct val="100000"/>
            </a:pPr>
            <a:endParaRPr lang="en-US" sz="2400" b="1">
              <a:latin typeface="Arial" panose="020B0604020202020204" pitchFamily="34" charset="0"/>
              <a:cs typeface="Arial" panose="020B0604020202020204" pitchFamily="34" charset="0"/>
            </a:endParaRPr>
          </a:p>
          <a:p>
            <a:pPr indent="-228600" defTabSz="914400">
              <a:lnSpc>
                <a:spcPct val="110000"/>
              </a:lnSpc>
              <a:spcAft>
                <a:spcPts val="800"/>
              </a:spcAft>
              <a:buClr>
                <a:schemeClr val="accent1"/>
              </a:buClr>
              <a:buSzPct val="100000"/>
              <a:buFont typeface="Arial" panose="020B0604020202020204" pitchFamily="34" charset="0"/>
              <a:buChar char="•"/>
            </a:pPr>
            <a:endParaRPr lang="en-US" sz="2000" b="1">
              <a:latin typeface="Arial" panose="020B0604020202020204" pitchFamily="34" charset="0"/>
              <a:cs typeface="Arial" panose="020B0604020202020204" pitchFamily="34" charset="0"/>
            </a:endParaRPr>
          </a:p>
          <a:p>
            <a:pPr lvl="1" indent="-228600" defTabSz="914400">
              <a:lnSpc>
                <a:spcPct val="110000"/>
              </a:lnSpc>
              <a:spcAft>
                <a:spcPts val="800"/>
              </a:spcAft>
              <a:buClr>
                <a:schemeClr val="accent1"/>
              </a:buClr>
              <a:buSzPct val="100000"/>
              <a:buFont typeface="Arial" panose="020B0604020202020204" pitchFamily="34" charset="0"/>
              <a:buChar char="•"/>
            </a:pPr>
            <a:endParaRPr lang="en-US"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78532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96CA9-7FB1-1375-41D8-2797D37DF6AA}"/>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3B28CA5B-FD19-F4D4-6781-CCD20022B7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4679" y="287591"/>
            <a:ext cx="1293821" cy="1293821"/>
          </a:xfrm>
          <a:prstGeom prst="rect">
            <a:avLst/>
          </a:prstGeom>
        </p:spPr>
      </p:pic>
      <p:sp>
        <p:nvSpPr>
          <p:cNvPr id="3" name="Title 1">
            <a:extLst>
              <a:ext uri="{FF2B5EF4-FFF2-40B4-BE49-F238E27FC236}">
                <a16:creationId xmlns:a16="http://schemas.microsoft.com/office/drawing/2014/main" id="{CC1603F7-E5A4-46B1-B7C5-03E47C001348}"/>
              </a:ext>
            </a:extLst>
          </p:cNvPr>
          <p:cNvSpPr txBox="1">
            <a:spLocks/>
          </p:cNvSpPr>
          <p:nvPr/>
        </p:nvSpPr>
        <p:spPr>
          <a:xfrm>
            <a:off x="2247901" y="604434"/>
            <a:ext cx="8089468" cy="97697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3600"/>
              <a:t>  </a:t>
            </a:r>
            <a:r>
              <a:rPr lang="en-US" sz="3600" u="sng"/>
              <a:t>how your support advances our mission</a:t>
            </a:r>
          </a:p>
        </p:txBody>
      </p:sp>
      <p:sp>
        <p:nvSpPr>
          <p:cNvPr id="5" name="TextBox 4">
            <a:extLst>
              <a:ext uri="{FF2B5EF4-FFF2-40B4-BE49-F238E27FC236}">
                <a16:creationId xmlns:a16="http://schemas.microsoft.com/office/drawing/2014/main" id="{A554DD18-D475-EC67-64EE-9C1DC798AC59}"/>
              </a:ext>
            </a:extLst>
          </p:cNvPr>
          <p:cNvSpPr txBox="1"/>
          <p:nvPr/>
        </p:nvSpPr>
        <p:spPr>
          <a:xfrm>
            <a:off x="511445" y="1873999"/>
            <a:ext cx="11005876" cy="4072974"/>
          </a:xfrm>
          <a:prstGeom prst="rect">
            <a:avLst/>
          </a:prstGeom>
          <a:noFill/>
        </p:spPr>
        <p:txBody>
          <a:bodyPr wrap="square">
            <a:spAutoFit/>
          </a:bodyPr>
          <a:lstStyle/>
          <a:p>
            <a:pPr marL="342900" marR="0" indent="-342900">
              <a:lnSpc>
                <a:spcPct val="115000"/>
              </a:lnSpc>
              <a:spcBef>
                <a:spcPts val="1200"/>
              </a:spcBef>
              <a:spcAft>
                <a:spcPts val="1200"/>
              </a:spcAft>
              <a:buFont typeface="Wingdings" panose="05000000000000000000" pitchFamily="2" charset="2"/>
              <a:buChar char="v"/>
            </a:pPr>
            <a:r>
              <a:rPr lang="en-US" sz="2400" b="1" kern="100">
                <a:effectLst/>
                <a:ea typeface="Aptos" panose="020B0004020202020204" pitchFamily="34" charset="0"/>
                <a:cs typeface="Times New Roman" panose="02020603050405020304" pitchFamily="18" charset="0"/>
              </a:rPr>
              <a:t>Every gift translates into visible progress: poured foundations, framed walls, installed pews, and completed sacred art and furnishings.</a:t>
            </a:r>
          </a:p>
          <a:p>
            <a:pPr marL="342900" marR="0" indent="-342900">
              <a:lnSpc>
                <a:spcPct val="115000"/>
              </a:lnSpc>
              <a:spcBef>
                <a:spcPts val="1200"/>
              </a:spcBef>
              <a:spcAft>
                <a:spcPts val="1200"/>
              </a:spcAft>
              <a:buFont typeface="Wingdings" panose="05000000000000000000" pitchFamily="2" charset="2"/>
              <a:buChar char="v"/>
            </a:pPr>
            <a:r>
              <a:rPr lang="en-US" sz="2400" b="1" kern="100">
                <a:effectLst/>
                <a:ea typeface="Aptos" panose="020B0004020202020204" pitchFamily="34" charset="0"/>
                <a:cs typeface="Times New Roman" panose="02020603050405020304" pitchFamily="18" charset="0"/>
              </a:rPr>
              <a:t>Your generosity strengthens parish life by supporting devotions, catechism classes, and providing a permanent and worthy setting for the Holy Mass and Sacraments.</a:t>
            </a:r>
          </a:p>
          <a:p>
            <a:pPr marL="342900" marR="0" indent="-342900">
              <a:lnSpc>
                <a:spcPct val="115000"/>
              </a:lnSpc>
              <a:spcBef>
                <a:spcPts val="1200"/>
              </a:spcBef>
              <a:spcAft>
                <a:spcPts val="1200"/>
              </a:spcAft>
              <a:buFont typeface="Wingdings" panose="05000000000000000000" pitchFamily="2" charset="2"/>
              <a:buChar char="v"/>
            </a:pPr>
            <a:r>
              <a:rPr lang="en-US" sz="2400" b="1" kern="100">
                <a:effectLst/>
                <a:ea typeface="Aptos" panose="020B0004020202020204" pitchFamily="34" charset="0"/>
                <a:cs typeface="Times New Roman" panose="02020603050405020304" pitchFamily="18" charset="0"/>
              </a:rPr>
              <a:t>By investing in this chapel, you share directly in the spiritual fruits offered here: conversions, vocations, and graces for families, now and long into the future.</a:t>
            </a:r>
          </a:p>
        </p:txBody>
      </p:sp>
    </p:spTree>
    <p:extLst>
      <p:ext uri="{BB962C8B-B14F-4D97-AF65-F5344CB8AC3E}">
        <p14:creationId xmlns:p14="http://schemas.microsoft.com/office/powerpoint/2010/main" val="35299992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77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03C6C37A-E44F-812C-8CEB-29729B4F63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CA2BE-70E4-9038-40AD-6CDFCA9C27B3}"/>
              </a:ext>
            </a:extLst>
          </p:cNvPr>
          <p:cNvSpPr>
            <a:spLocks noGrp="1"/>
          </p:cNvSpPr>
          <p:nvPr>
            <p:ph type="title" idx="4294967295"/>
          </p:nvPr>
        </p:nvSpPr>
        <p:spPr>
          <a:xfrm>
            <a:off x="2286000" y="641684"/>
            <a:ext cx="7277100" cy="785282"/>
          </a:xfrm>
        </p:spPr>
        <p:txBody>
          <a:bodyPr vert="horz" lIns="91440" tIns="45720" rIns="91440" bIns="45720" rtlCol="0" anchor="t">
            <a:noAutofit/>
          </a:bodyPr>
          <a:lstStyle/>
          <a:p>
            <a:pPr algn="ctr"/>
            <a:r>
              <a:rPr lang="en-US" sz="3600"/>
              <a:t>  IHM BUILDING PROJECT</a:t>
            </a:r>
            <a:br>
              <a:rPr lang="en-US" sz="3600"/>
            </a:br>
            <a:endParaRPr lang="en-US" sz="3600"/>
          </a:p>
        </p:txBody>
      </p:sp>
      <p:pic>
        <p:nvPicPr>
          <p:cNvPr id="15" name="Graphic 14">
            <a:extLst>
              <a:ext uri="{FF2B5EF4-FFF2-40B4-BE49-F238E27FC236}">
                <a16:creationId xmlns:a16="http://schemas.microsoft.com/office/drawing/2014/main" id="{B1EE309F-464A-9182-ACC0-14F2CE46F2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4679" y="255507"/>
            <a:ext cx="1293821" cy="1293821"/>
          </a:xfrm>
          <a:prstGeom prst="rect">
            <a:avLst/>
          </a:prstGeom>
        </p:spPr>
      </p:pic>
      <p:sp>
        <p:nvSpPr>
          <p:cNvPr id="13" name="TextBox 12">
            <a:extLst>
              <a:ext uri="{FF2B5EF4-FFF2-40B4-BE49-F238E27FC236}">
                <a16:creationId xmlns:a16="http://schemas.microsoft.com/office/drawing/2014/main" id="{2C26A4D1-72B4-491C-59EC-DF8C0F4F0FF1}"/>
              </a:ext>
            </a:extLst>
          </p:cNvPr>
          <p:cNvSpPr txBox="1"/>
          <p:nvPr/>
        </p:nvSpPr>
        <p:spPr>
          <a:xfrm>
            <a:off x="304801" y="1766807"/>
            <a:ext cx="7748336" cy="4183242"/>
          </a:xfrm>
          <a:prstGeom prst="rect">
            <a:avLst/>
          </a:prstGeom>
        </p:spPr>
        <p:txBody>
          <a:bodyPr vert="horz" lIns="91440" tIns="45720" rIns="91440" bIns="45720" rtlCol="0" anchor="t">
            <a:normAutofit lnSpcReduction="10000"/>
          </a:bodyPr>
          <a:lstStyle/>
          <a:p>
            <a:pPr marL="57150" marR="0" indent="-285750" defTabSz="914400">
              <a:lnSpc>
                <a:spcPct val="110000"/>
              </a:lnSpc>
              <a:spcAft>
                <a:spcPts val="800"/>
              </a:spcAft>
              <a:buClr>
                <a:schemeClr val="accent1"/>
              </a:buClr>
              <a:buSzPct val="100000"/>
              <a:buFont typeface="Wingdings" panose="05000000000000000000" pitchFamily="2" charset="2"/>
              <a:buChar char="v"/>
            </a:pPr>
            <a:r>
              <a:rPr lang="en-US" sz="2000" b="1">
                <a:latin typeface="Arial" panose="020B0604020202020204" pitchFamily="34" charset="0"/>
                <a:cs typeface="Arial" panose="020B0604020202020204" pitchFamily="34" charset="0"/>
              </a:rPr>
              <a:t>“Beauty is that which, upon being seen, pleases.”</a:t>
            </a:r>
            <a:br>
              <a:rPr lang="en-US" b="1">
                <a:latin typeface="Arial" panose="020B0604020202020204" pitchFamily="34" charset="0"/>
                <a:cs typeface="Arial" panose="020B0604020202020204" pitchFamily="34" charset="0"/>
              </a:rPr>
            </a:br>
            <a:r>
              <a:rPr lang="en-US" b="1">
                <a:latin typeface="Arial" panose="020B0604020202020204" pitchFamily="34" charset="0"/>
                <a:cs typeface="Arial" panose="020B0604020202020204" pitchFamily="34" charset="0"/>
              </a:rPr>
              <a:t>	— St. Thomas Aquinas</a:t>
            </a:r>
          </a:p>
          <a:p>
            <a:pPr marL="336550" marR="0" indent="-565150" defTabSz="914400">
              <a:lnSpc>
                <a:spcPct val="110000"/>
              </a:lnSpc>
              <a:spcAft>
                <a:spcPts val="800"/>
              </a:spcAft>
              <a:buClr>
                <a:schemeClr val="accent1"/>
              </a:buClr>
              <a:buSzPct val="100000"/>
              <a:buFont typeface="Wingdings" panose="05000000000000000000" pitchFamily="2" charset="2"/>
              <a:buChar char="v"/>
            </a:pPr>
            <a:r>
              <a:rPr lang="en-US" sz="2000" b="1">
                <a:latin typeface="Arial" panose="020B0604020202020204" pitchFamily="34" charset="0"/>
                <a:cs typeface="Arial" panose="020B0604020202020204" pitchFamily="34" charset="0"/>
              </a:rPr>
              <a:t>A purpose‑built chapel is not an aesthetic luxury; it is a place where beauty, proportion, and clarity (Aquinas) meet divine presence (St. John of the Cross), so that the architecture quietly lifts hearts to God, teaches the faith, and prepares souls for the Eucharist.</a:t>
            </a:r>
          </a:p>
          <a:p>
            <a:pPr marL="336550" indent="-565150" defTabSz="914400">
              <a:lnSpc>
                <a:spcPct val="110000"/>
              </a:lnSpc>
              <a:spcAft>
                <a:spcPts val="800"/>
              </a:spcAft>
              <a:buClr>
                <a:schemeClr val="accent1"/>
              </a:buClr>
              <a:buSzPct val="100000"/>
              <a:buFont typeface="Wingdings" panose="05000000000000000000" pitchFamily="2" charset="2"/>
              <a:buChar char="v"/>
            </a:pPr>
            <a:r>
              <a:rPr lang="en-US" sz="2000" b="1">
                <a:latin typeface="Arial" panose="020B0604020202020204" pitchFamily="34" charset="0"/>
                <a:cs typeface="Arial" panose="020B0604020202020204" pitchFamily="34" charset="0"/>
              </a:rPr>
              <a:t>“We understand that people are more important than projects, but the beauty of God’s house increases the glory of God and the edification of souls. Beauty inspires, and there is no question that there have been spiritual benefits with still more fruits to come</a:t>
            </a:r>
            <a:r>
              <a:rPr lang="en-US" b="1">
                <a:latin typeface="Arial" panose="020B0604020202020204" pitchFamily="34" charset="0"/>
                <a:cs typeface="Arial" panose="020B0604020202020204" pitchFamily="34" charset="0"/>
              </a:rPr>
              <a:t>.”       — Fr. Goldade </a:t>
            </a:r>
          </a:p>
          <a:p>
            <a:pPr marL="57150" marR="0" indent="-285750" defTabSz="914400">
              <a:lnSpc>
                <a:spcPct val="110000"/>
              </a:lnSpc>
              <a:spcAft>
                <a:spcPts val="800"/>
              </a:spcAft>
              <a:buClr>
                <a:schemeClr val="accent1"/>
              </a:buClr>
              <a:buSzPct val="100000"/>
              <a:buFont typeface="Wingdings" panose="05000000000000000000" pitchFamily="2" charset="2"/>
              <a:buChar char="v"/>
            </a:pPr>
            <a:endParaRPr lang="en-US" b="1">
              <a:latin typeface="Arial" panose="020B0604020202020204" pitchFamily="34" charset="0"/>
              <a:cs typeface="Arial" panose="020B0604020202020204" pitchFamily="34" charset="0"/>
            </a:endParaRPr>
          </a:p>
        </p:txBody>
      </p:sp>
      <p:pic>
        <p:nvPicPr>
          <p:cNvPr id="3" name="Picture 2" descr="A Church with a Stained Glass Window that is Lit Up by the Sun ...">
            <a:extLst>
              <a:ext uri="{FF2B5EF4-FFF2-40B4-BE49-F238E27FC236}">
                <a16:creationId xmlns:a16="http://schemas.microsoft.com/office/drawing/2014/main" id="{37896E1B-7ACF-064C-8EF5-0A3F561980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1031" y="1426965"/>
            <a:ext cx="3015389" cy="452308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865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6F06F7F8-CFEE-C380-E1A9-E583C7855BD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2428D4E-65FB-FAC1-8977-5A1F7A384D9B}"/>
              </a:ext>
            </a:extLst>
          </p:cNvPr>
          <p:cNvPicPr>
            <a:picLocks noChangeAspect="1"/>
          </p:cNvPicPr>
          <p:nvPr/>
        </p:nvPicPr>
        <p:blipFill>
          <a:blip r:embed="rId3">
            <a:extLst>
              <a:ext uri="{28A0092B-C50C-407E-A947-70E740481C1C}">
                <a14:useLocalDpi xmlns:a14="http://schemas.microsoft.com/office/drawing/2010/main" val="0"/>
              </a:ext>
            </a:extLst>
          </a:blip>
          <a:srcRect t="3123" r="-76" b="8992"/>
          <a:stretch>
            <a:fillRect/>
          </a:stretch>
        </p:blipFill>
        <p:spPr>
          <a:xfrm>
            <a:off x="20" y="-518530"/>
            <a:ext cx="12201282" cy="7384192"/>
          </a:xfrm>
          <a:prstGeom prst="rect">
            <a:avLst/>
          </a:prstGeom>
        </p:spPr>
      </p:pic>
      <p:pic>
        <p:nvPicPr>
          <p:cNvPr id="4" name="Graphic 3">
            <a:extLst>
              <a:ext uri="{FF2B5EF4-FFF2-40B4-BE49-F238E27FC236}">
                <a16:creationId xmlns:a16="http://schemas.microsoft.com/office/drawing/2014/main" id="{90918D6B-867F-DC4B-135F-1222904967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5182" y="978347"/>
            <a:ext cx="1204921" cy="1204921"/>
          </a:xfrm>
          <a:prstGeom prst="rect">
            <a:avLst/>
          </a:prstGeom>
        </p:spPr>
      </p:pic>
      <p:sp>
        <p:nvSpPr>
          <p:cNvPr id="2" name="TextBox 1">
            <a:extLst>
              <a:ext uri="{FF2B5EF4-FFF2-40B4-BE49-F238E27FC236}">
                <a16:creationId xmlns:a16="http://schemas.microsoft.com/office/drawing/2014/main" id="{3DD4D4FC-6E0C-B79A-B5C7-C447E2CAFA14}"/>
              </a:ext>
            </a:extLst>
          </p:cNvPr>
          <p:cNvSpPr txBox="1"/>
          <p:nvPr/>
        </p:nvSpPr>
        <p:spPr>
          <a:xfrm>
            <a:off x="267266" y="5635012"/>
            <a:ext cx="5298848" cy="769441"/>
          </a:xfrm>
          <a:prstGeom prst="rect">
            <a:avLst/>
          </a:prstGeom>
          <a:noFill/>
          <a:ln w="38100">
            <a:solidFill>
              <a:srgbClr val="92D050"/>
            </a:solidFill>
          </a:ln>
          <a:effectLst>
            <a:glow rad="228600">
              <a:schemeClr val="accent6">
                <a:satMod val="175000"/>
                <a:alpha val="40000"/>
              </a:schemeClr>
            </a:glow>
          </a:effectLst>
          <a:scene3d>
            <a:camera prst="orthographicFront"/>
            <a:lightRig rig="threePt" dir="t"/>
          </a:scene3d>
          <a:sp3d extrusionH="57150"/>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cap="small">
                <a:solidFill>
                  <a:schemeClr val="bg1"/>
                </a:solidFill>
                <a:latin typeface="Times New Roman"/>
                <a:cs typeface="Times New Roman"/>
              </a:rPr>
              <a:t>Immaculate Heart of Mary Chapel</a:t>
            </a:r>
          </a:p>
          <a:p>
            <a:r>
              <a:rPr lang="en-US" sz="2200" b="1" cap="small">
                <a:solidFill>
                  <a:schemeClr val="bg1"/>
                </a:solidFill>
                <a:latin typeface="Times New Roman"/>
                <a:cs typeface="Times New Roman"/>
              </a:rPr>
              <a:t>Help us Build a New Home</a:t>
            </a:r>
          </a:p>
        </p:txBody>
      </p:sp>
    </p:spTree>
    <p:extLst>
      <p:ext uri="{BB962C8B-B14F-4D97-AF65-F5344CB8AC3E}">
        <p14:creationId xmlns:p14="http://schemas.microsoft.com/office/powerpoint/2010/main" val="4286669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6B45FF63-DCDD-4E63-D66B-B64AA644B8EE}"/>
            </a:ext>
          </a:extLst>
        </p:cNvPr>
        <p:cNvGrpSpPr/>
        <p:nvPr/>
      </p:nvGrpSpPr>
      <p:grpSpPr>
        <a:xfrm>
          <a:off x="0" y="0"/>
          <a:ext cx="0" cy="0"/>
          <a:chOff x="0" y="0"/>
          <a:chExt cx="0" cy="0"/>
        </a:xfrm>
      </p:grpSpPr>
      <p:sp>
        <p:nvSpPr>
          <p:cNvPr id="27" name="Rectangle 26">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9" name="Picture 28">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1" name="Straight Connector 30">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35" name="Rectangle 34">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Title 1">
            <a:extLst>
              <a:ext uri="{FF2B5EF4-FFF2-40B4-BE49-F238E27FC236}">
                <a16:creationId xmlns:a16="http://schemas.microsoft.com/office/drawing/2014/main" id="{E084CBD2-9333-CB72-A05B-7B386D2BA6D6}"/>
              </a:ext>
            </a:extLst>
          </p:cNvPr>
          <p:cNvSpPr>
            <a:spLocks noGrp="1"/>
          </p:cNvSpPr>
          <p:nvPr>
            <p:ph type="title"/>
          </p:nvPr>
        </p:nvSpPr>
        <p:spPr>
          <a:xfrm>
            <a:off x="1297884" y="3553942"/>
            <a:ext cx="4270100" cy="1211746"/>
          </a:xfrm>
        </p:spPr>
        <p:txBody>
          <a:bodyPr vert="horz" lIns="91440" tIns="45720" rIns="91440" bIns="0" rtlCol="0" anchor="b">
            <a:normAutofit/>
          </a:bodyPr>
          <a:lstStyle/>
          <a:p>
            <a:pPr algn="ctr"/>
            <a:r>
              <a:rPr lang="en-US" sz="3600">
                <a:solidFill>
                  <a:schemeClr val="accent5">
                    <a:lumMod val="75000"/>
                  </a:schemeClr>
                </a:solidFill>
              </a:rPr>
              <a:t>Our present Location</a:t>
            </a:r>
          </a:p>
        </p:txBody>
      </p:sp>
      <p:cxnSp>
        <p:nvCxnSpPr>
          <p:cNvPr id="39" name="Straight Connector 38">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7" y="3528543"/>
            <a:ext cx="417147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 name="Picture Placeholder 4" descr="A long shot of a building&#10;&#10;AI-generated content may be incorrect.">
            <a:extLst>
              <a:ext uri="{FF2B5EF4-FFF2-40B4-BE49-F238E27FC236}">
                <a16:creationId xmlns:a16="http://schemas.microsoft.com/office/drawing/2014/main" id="{EC01C6BE-3F20-B76F-506A-FD7EF4019D39}"/>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t="1905" r="-1" b="23093"/>
          <a:stretch>
            <a:fillRect/>
          </a:stretch>
        </p:blipFill>
        <p:spPr>
          <a:xfrm>
            <a:off x="5753694" y="413590"/>
            <a:ext cx="6252293" cy="3516977"/>
          </a:xfrm>
          <a:prstGeom prst="rect">
            <a:avLst/>
          </a:prstGeom>
        </p:spPr>
      </p:pic>
      <p:pic>
        <p:nvPicPr>
          <p:cNvPr id="41" name="Picture 40">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3" name="Straight Connector 42">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6F3613E3-A0C4-86CD-B443-5641194B4AA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4679" y="287591"/>
            <a:ext cx="1293821" cy="1293821"/>
          </a:xfrm>
          <a:prstGeom prst="rect">
            <a:avLst/>
          </a:prstGeom>
        </p:spPr>
      </p:pic>
      <p:sp>
        <p:nvSpPr>
          <p:cNvPr id="4" name="Title 1">
            <a:extLst>
              <a:ext uri="{FF2B5EF4-FFF2-40B4-BE49-F238E27FC236}">
                <a16:creationId xmlns:a16="http://schemas.microsoft.com/office/drawing/2014/main" id="{C6F25A41-2D34-365D-8F91-65FBD60115C1}"/>
              </a:ext>
            </a:extLst>
          </p:cNvPr>
          <p:cNvSpPr txBox="1">
            <a:spLocks/>
          </p:cNvSpPr>
          <p:nvPr/>
        </p:nvSpPr>
        <p:spPr>
          <a:xfrm>
            <a:off x="1297884" y="2510725"/>
            <a:ext cx="4270100" cy="799755"/>
          </a:xfrm>
          <a:prstGeom prst="rect">
            <a:avLst/>
          </a:prstGeom>
        </p:spPr>
        <p:txBody>
          <a:bodyPr vert="horz" lIns="91440" tIns="45720" rIns="91440" bIns="0" rtlCol="0" anchor="b">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3600"/>
              <a:t>Where we are</a:t>
            </a:r>
          </a:p>
        </p:txBody>
      </p:sp>
    </p:spTree>
    <p:extLst>
      <p:ext uri="{BB962C8B-B14F-4D97-AF65-F5344CB8AC3E}">
        <p14:creationId xmlns:p14="http://schemas.microsoft.com/office/powerpoint/2010/main" val="200100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400"/>
                                        <p:tgtEl>
                                          <p:spTgt spid="7"/>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28841-901B-A5D3-DE61-B8C655C7C379}"/>
              </a:ext>
            </a:extLst>
          </p:cNvPr>
          <p:cNvSpPr>
            <a:spLocks noGrp="1"/>
          </p:cNvSpPr>
          <p:nvPr>
            <p:ph type="title" idx="4294967295"/>
          </p:nvPr>
        </p:nvSpPr>
        <p:spPr>
          <a:xfrm>
            <a:off x="1249709" y="1358084"/>
            <a:ext cx="3619499" cy="534987"/>
          </a:xfrm>
        </p:spPr>
        <p:txBody>
          <a:bodyPr/>
          <a:lstStyle/>
          <a:p>
            <a:r>
              <a:rPr lang="en-US" u="sng"/>
              <a:t>Present reality</a:t>
            </a:r>
          </a:p>
        </p:txBody>
      </p:sp>
      <p:pic>
        <p:nvPicPr>
          <p:cNvPr id="13" name="Content Placeholder 5">
            <a:extLst>
              <a:ext uri="{FF2B5EF4-FFF2-40B4-BE49-F238E27FC236}">
                <a16:creationId xmlns:a16="http://schemas.microsoft.com/office/drawing/2014/main" id="{D7EA4B64-0347-5A19-9AF3-24E11AEB5453}"/>
              </a:ext>
            </a:extLst>
          </p:cNvPr>
          <p:cNvPicPr>
            <a:picLocks noGrp="1" noChangeAspect="1"/>
          </p:cNvPicPr>
          <p:nvPr>
            <p:ph idx="4294967295"/>
          </p:nvPr>
        </p:nvPicPr>
        <p:blipFill>
          <a:blip r:embed="rId3"/>
          <a:stretch>
            <a:fillRect/>
          </a:stretch>
        </p:blipFill>
        <p:spPr>
          <a:xfrm>
            <a:off x="5924550" y="299243"/>
            <a:ext cx="6013450" cy="1824038"/>
          </a:xfrm>
          <a:prstGeom prst="rect">
            <a:avLst/>
          </a:prstGeom>
        </p:spPr>
      </p:pic>
      <p:pic>
        <p:nvPicPr>
          <p:cNvPr id="5" name="Picture 4" descr="A group of cars in a parking lot&#10;&#10;AI-generated content may be incorrect.">
            <a:extLst>
              <a:ext uri="{FF2B5EF4-FFF2-40B4-BE49-F238E27FC236}">
                <a16:creationId xmlns:a16="http://schemas.microsoft.com/office/drawing/2014/main" id="{645580C8-A4EA-22F3-3703-F407FBFD6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3898" y="2885893"/>
            <a:ext cx="4115531" cy="2314575"/>
          </a:xfrm>
          <a:prstGeom prst="rect">
            <a:avLst/>
          </a:prstGeom>
        </p:spPr>
      </p:pic>
      <p:sp>
        <p:nvSpPr>
          <p:cNvPr id="9" name="TextBox 8">
            <a:extLst>
              <a:ext uri="{FF2B5EF4-FFF2-40B4-BE49-F238E27FC236}">
                <a16:creationId xmlns:a16="http://schemas.microsoft.com/office/drawing/2014/main" id="{062BB200-7A45-53C6-FBF7-CCB1CC074E2C}"/>
              </a:ext>
            </a:extLst>
          </p:cNvPr>
          <p:cNvSpPr txBox="1"/>
          <p:nvPr/>
        </p:nvSpPr>
        <p:spPr>
          <a:xfrm>
            <a:off x="7183898" y="5243297"/>
            <a:ext cx="4115531" cy="369332"/>
          </a:xfrm>
          <a:prstGeom prst="rect">
            <a:avLst/>
          </a:prstGeom>
          <a:noFill/>
        </p:spPr>
        <p:txBody>
          <a:bodyPr wrap="square" rtlCol="0">
            <a:spAutoFit/>
          </a:bodyPr>
          <a:lstStyle/>
          <a:p>
            <a:pPr algn="ctr"/>
            <a:r>
              <a:rPr lang="en-US"/>
              <a:t>PARKING LOT – No Empty Spaces</a:t>
            </a:r>
          </a:p>
        </p:txBody>
      </p:sp>
      <p:sp>
        <p:nvSpPr>
          <p:cNvPr id="14" name="TextBox 13">
            <a:extLst>
              <a:ext uri="{FF2B5EF4-FFF2-40B4-BE49-F238E27FC236}">
                <a16:creationId xmlns:a16="http://schemas.microsoft.com/office/drawing/2014/main" id="{30B839FA-3A0A-CB8A-D445-1DDC03C79092}"/>
              </a:ext>
            </a:extLst>
          </p:cNvPr>
          <p:cNvSpPr txBox="1"/>
          <p:nvPr/>
        </p:nvSpPr>
        <p:spPr>
          <a:xfrm>
            <a:off x="8228087" y="2192079"/>
            <a:ext cx="3021160" cy="369332"/>
          </a:xfrm>
          <a:prstGeom prst="rect">
            <a:avLst/>
          </a:prstGeom>
          <a:noFill/>
        </p:spPr>
        <p:txBody>
          <a:bodyPr wrap="square" rtlCol="0">
            <a:spAutoFit/>
          </a:bodyPr>
          <a:lstStyle/>
          <a:p>
            <a:r>
              <a:rPr lang="en-US" cap="all"/>
              <a:t>Lack of Capacity</a:t>
            </a:r>
          </a:p>
        </p:txBody>
      </p:sp>
      <p:sp>
        <p:nvSpPr>
          <p:cNvPr id="4" name="TextBox 3">
            <a:extLst>
              <a:ext uri="{FF2B5EF4-FFF2-40B4-BE49-F238E27FC236}">
                <a16:creationId xmlns:a16="http://schemas.microsoft.com/office/drawing/2014/main" id="{93004C6F-7933-DE7D-2AEE-1955A809EF33}"/>
              </a:ext>
            </a:extLst>
          </p:cNvPr>
          <p:cNvSpPr txBox="1"/>
          <p:nvPr/>
        </p:nvSpPr>
        <p:spPr>
          <a:xfrm>
            <a:off x="194366" y="1893071"/>
            <a:ext cx="6979218" cy="3731406"/>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sz="2000"/>
              <a:t>A Leased Office is not Designed for Sacred Worship.</a:t>
            </a:r>
          </a:p>
          <a:p>
            <a:pPr marL="285750" indent="-285750">
              <a:lnSpc>
                <a:spcPct val="150000"/>
              </a:lnSpc>
              <a:buFont typeface="Arial" panose="020B0604020202020204" pitchFamily="34" charset="0"/>
              <a:buChar char="•"/>
            </a:pPr>
            <a:r>
              <a:rPr lang="en-US" sz="2000"/>
              <a:t>Offers No Long-Term stability.</a:t>
            </a:r>
          </a:p>
          <a:p>
            <a:pPr marL="285750" indent="-285750">
              <a:lnSpc>
                <a:spcPct val="150000"/>
              </a:lnSpc>
              <a:buFont typeface="Arial" panose="020B0604020202020204" pitchFamily="34" charset="0"/>
              <a:buChar char="•"/>
            </a:pPr>
            <a:r>
              <a:rPr lang="en-US" sz="2000"/>
              <a:t>Provides no protection amid growing uncertainties.</a:t>
            </a:r>
          </a:p>
          <a:p>
            <a:pPr marL="285750" indent="-285750">
              <a:lnSpc>
                <a:spcPct val="150000"/>
              </a:lnSpc>
              <a:buFont typeface="Arial" panose="020B0604020202020204" pitchFamily="34" charset="0"/>
              <a:buChar char="•"/>
            </a:pPr>
            <a:r>
              <a:rPr lang="en-US" sz="2000"/>
              <a:t>Attendance often Exceeds Capacity – Especially with Parking.</a:t>
            </a:r>
          </a:p>
          <a:p>
            <a:pPr marL="285750" indent="-285750">
              <a:lnSpc>
                <a:spcPct val="150000"/>
              </a:lnSpc>
              <a:buFont typeface="Arial" panose="020B0604020202020204" pitchFamily="34" charset="0"/>
              <a:buChar char="•"/>
            </a:pPr>
            <a:r>
              <a:rPr lang="en-US" sz="2000"/>
              <a:t>CCTV Overflow divides the faithful – Creating a loss of unity.</a:t>
            </a:r>
          </a:p>
          <a:p>
            <a:pPr marL="285750" indent="-285750">
              <a:lnSpc>
                <a:spcPct val="150000"/>
              </a:lnSpc>
              <a:buFont typeface="Arial" panose="020B0604020202020204" pitchFamily="34" charset="0"/>
              <a:buChar char="•"/>
            </a:pPr>
            <a:r>
              <a:rPr lang="en-US" sz="2000"/>
              <a:t>Leasing keeps the Apostolate vulnerable to landlord changes.</a:t>
            </a:r>
          </a:p>
          <a:p>
            <a:pPr marL="285750" indent="-285750">
              <a:lnSpc>
                <a:spcPct val="150000"/>
              </a:lnSpc>
              <a:buFont typeface="Arial" panose="020B0604020202020204" pitchFamily="34" charset="0"/>
              <a:buChar char="•"/>
            </a:pPr>
            <a:r>
              <a:rPr lang="en-US" sz="2000"/>
              <a:t>Limited access for families, elderly and disabled.</a:t>
            </a:r>
          </a:p>
          <a:p>
            <a:pPr marL="285750" indent="-285750">
              <a:lnSpc>
                <a:spcPct val="150000"/>
              </a:lnSpc>
              <a:buFont typeface="Arial" panose="020B0604020202020204" pitchFamily="34" charset="0"/>
              <a:buChar char="•"/>
            </a:pPr>
            <a:r>
              <a:rPr lang="en-US" sz="2000"/>
              <a:t>Safety &amp; Accessibility Concerns;  Traffic, Lack of Parking Spaces.</a:t>
            </a:r>
          </a:p>
        </p:txBody>
      </p:sp>
      <p:pic>
        <p:nvPicPr>
          <p:cNvPr id="6" name="Graphic 5">
            <a:extLst>
              <a:ext uri="{FF2B5EF4-FFF2-40B4-BE49-F238E27FC236}">
                <a16:creationId xmlns:a16="http://schemas.microsoft.com/office/drawing/2014/main" id="{382B9C24-2D97-E1DD-2D33-CE69B66471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9879" y="160591"/>
            <a:ext cx="1293821" cy="1293821"/>
          </a:xfrm>
          <a:prstGeom prst="rect">
            <a:avLst/>
          </a:prstGeom>
        </p:spPr>
      </p:pic>
    </p:spTree>
    <p:extLst>
      <p:ext uri="{BB962C8B-B14F-4D97-AF65-F5344CB8AC3E}">
        <p14:creationId xmlns:p14="http://schemas.microsoft.com/office/powerpoint/2010/main" val="410639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A3375-D4D2-CF70-EDC6-0C5FB9AC9C39}"/>
              </a:ext>
            </a:extLst>
          </p:cNvPr>
          <p:cNvSpPr>
            <a:spLocks noGrp="1"/>
          </p:cNvSpPr>
          <p:nvPr>
            <p:ph type="title"/>
          </p:nvPr>
        </p:nvSpPr>
        <p:spPr>
          <a:xfrm>
            <a:off x="2667000" y="713964"/>
            <a:ext cx="7239000" cy="728211"/>
          </a:xfrm>
        </p:spPr>
        <p:txBody>
          <a:bodyPr>
            <a:normAutofit/>
          </a:bodyPr>
          <a:lstStyle/>
          <a:p>
            <a:pPr algn="ctr"/>
            <a:r>
              <a:rPr lang="en-US"/>
              <a:t>Why this project is necessary</a:t>
            </a:r>
          </a:p>
        </p:txBody>
      </p:sp>
      <p:graphicFrame>
        <p:nvGraphicFramePr>
          <p:cNvPr id="4" name="Content Placeholder 3">
            <a:extLst>
              <a:ext uri="{FF2B5EF4-FFF2-40B4-BE49-F238E27FC236}">
                <a16:creationId xmlns:a16="http://schemas.microsoft.com/office/drawing/2014/main" id="{375CD1E7-6A26-1DF4-D565-C08D6527BAB2}"/>
              </a:ext>
            </a:extLst>
          </p:cNvPr>
          <p:cNvGraphicFramePr>
            <a:graphicFrameLocks noGrp="1"/>
          </p:cNvGraphicFramePr>
          <p:nvPr>
            <p:ph idx="1"/>
            <p:extLst>
              <p:ext uri="{D42A27DB-BD31-4B8C-83A1-F6EECF244321}">
                <p14:modId xmlns:p14="http://schemas.microsoft.com/office/powerpoint/2010/main" val="3434652148"/>
              </p:ext>
            </p:extLst>
          </p:nvPr>
        </p:nvGraphicFramePr>
        <p:xfrm>
          <a:off x="952500" y="1454875"/>
          <a:ext cx="10506774" cy="4500995"/>
        </p:xfrm>
        <a:graphic>
          <a:graphicData uri="http://schemas.openxmlformats.org/drawingml/2006/table">
            <a:tbl>
              <a:tblPr firstRow="1" bandRow="1">
                <a:tableStyleId>{793D81CF-94F2-401A-BA57-92F5A7B2D0C5}</a:tableStyleId>
              </a:tblPr>
              <a:tblGrid>
                <a:gridCol w="1997774">
                  <a:extLst>
                    <a:ext uri="{9D8B030D-6E8A-4147-A177-3AD203B41FA5}">
                      <a16:colId xmlns:a16="http://schemas.microsoft.com/office/drawing/2014/main" val="235311080"/>
                    </a:ext>
                  </a:extLst>
                </a:gridCol>
                <a:gridCol w="3962400">
                  <a:extLst>
                    <a:ext uri="{9D8B030D-6E8A-4147-A177-3AD203B41FA5}">
                      <a16:colId xmlns:a16="http://schemas.microsoft.com/office/drawing/2014/main" val="2609772325"/>
                    </a:ext>
                  </a:extLst>
                </a:gridCol>
                <a:gridCol w="4546600">
                  <a:extLst>
                    <a:ext uri="{9D8B030D-6E8A-4147-A177-3AD203B41FA5}">
                      <a16:colId xmlns:a16="http://schemas.microsoft.com/office/drawing/2014/main" val="2018991562"/>
                    </a:ext>
                  </a:extLst>
                </a:gridCol>
              </a:tblGrid>
              <a:tr h="386195">
                <a:tc>
                  <a:txBody>
                    <a:bodyPr/>
                    <a:lstStyle/>
                    <a:p>
                      <a:pPr algn="ctr"/>
                      <a:r>
                        <a:rPr lang="en-US" b="1"/>
                        <a:t>Feature</a:t>
                      </a:r>
                    </a:p>
                  </a:txBody>
                  <a:tcPr>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b="1"/>
                        <a:t>Permanent Chapel</a:t>
                      </a:r>
                    </a:p>
                  </a:txBody>
                  <a:tcPr>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b="1"/>
                        <a:t>Leased Space</a:t>
                      </a:r>
                    </a:p>
                  </a:txBody>
                  <a:tcPr>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2077282336"/>
                  </a:ext>
                </a:extLst>
              </a:tr>
              <a:tr h="861793">
                <a:tc>
                  <a:txBody>
                    <a:bodyPr/>
                    <a:lstStyle/>
                    <a:p>
                      <a:r>
                        <a:rPr lang="en-US" b="1"/>
                        <a:t>Mission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b="1"/>
                        <a:t>Fulfilling the Society’s Mission to “Restore all things in Christ”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b="1"/>
                        <a:t>Leased property subjects us to eviction and local ecclesial pressure applied to landlords.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574226066"/>
                  </a:ext>
                </a:extLst>
              </a:tr>
              <a:tr h="603255">
                <a:tc>
                  <a:txBody>
                    <a:bodyPr/>
                    <a:lstStyle/>
                    <a:p>
                      <a:r>
                        <a:rPr lang="en-US" b="1"/>
                        <a:t>Community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b="1"/>
                        <a:t>Fosters a “Center of Tradition” Formation of the Faithful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b="1"/>
                        <a:t>Rental Property hinders parish identity. Creates a “Temporary” Perception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40361034"/>
                  </a:ext>
                </a:extLst>
              </a:tr>
              <a:tr h="603255">
                <a:tc>
                  <a:txBody>
                    <a:bodyPr/>
                    <a:lstStyle/>
                    <a:p>
                      <a:r>
                        <a:rPr lang="en-US" b="1"/>
                        <a:t>Stability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b="1"/>
                        <a:t>Long-term Presence – Offering Continuity in Uncertain times.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b="1"/>
                        <a:t>Lease Termination - Risk of Relocation.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71917230"/>
                  </a:ext>
                </a:extLst>
              </a:tr>
              <a:tr h="603255">
                <a:tc>
                  <a:txBody>
                    <a:bodyPr/>
                    <a:lstStyle/>
                    <a:p>
                      <a:r>
                        <a:rPr lang="en-US" b="1"/>
                        <a:t>Architecture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b="1"/>
                        <a:t>Full Control over Design &amp; Use. Beauty of God’s House - Inspires.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b="1"/>
                        <a:t>Limited by Building Design, Lease, and Landlord.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479993855"/>
                  </a:ext>
                </a:extLst>
              </a:tr>
              <a:tr h="622169">
                <a:tc>
                  <a:txBody>
                    <a:bodyPr/>
                    <a:lstStyle/>
                    <a:p>
                      <a:r>
                        <a:rPr lang="en-US" b="1"/>
                        <a:t>Long-Term Cost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b="1"/>
                        <a:t>Lower over Time – Investment in our Children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b="1"/>
                        <a:t>Higher over Time – Subject to rising Rent.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72908235"/>
                  </a:ext>
                </a:extLst>
              </a:tr>
              <a:tr h="559230">
                <a:tc>
                  <a:txBody>
                    <a:bodyPr/>
                    <a:lstStyle/>
                    <a:p>
                      <a:r>
                        <a:rPr lang="en-US" b="1"/>
                        <a:t>Financial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b="1"/>
                        <a:t>Builds Equity and Appreciation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b="1"/>
                        <a:t>Sinks Funds into Rent with no long-term benefit.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66148464"/>
                  </a:ext>
                </a:extLst>
              </a:tr>
            </a:tbl>
          </a:graphicData>
        </a:graphic>
      </p:graphicFrame>
      <p:pic>
        <p:nvPicPr>
          <p:cNvPr id="3" name="Graphic 2">
            <a:extLst>
              <a:ext uri="{FF2B5EF4-FFF2-40B4-BE49-F238E27FC236}">
                <a16:creationId xmlns:a16="http://schemas.microsoft.com/office/drawing/2014/main" id="{626B6385-C8A6-C4C2-2AAA-05CD388BCA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5279" y="160591"/>
            <a:ext cx="1204921" cy="1204921"/>
          </a:xfrm>
          <a:prstGeom prst="rect">
            <a:avLst/>
          </a:prstGeom>
        </p:spPr>
      </p:pic>
    </p:spTree>
    <p:extLst>
      <p:ext uri="{BB962C8B-B14F-4D97-AF65-F5344CB8AC3E}">
        <p14:creationId xmlns:p14="http://schemas.microsoft.com/office/powerpoint/2010/main" val="1079671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5D4AE-4A88-A9F9-1982-307D669B9A2F}"/>
              </a:ext>
            </a:extLst>
          </p:cNvPr>
          <p:cNvSpPr>
            <a:spLocks noGrp="1"/>
          </p:cNvSpPr>
          <p:nvPr>
            <p:ph type="title" idx="4294967295"/>
          </p:nvPr>
        </p:nvSpPr>
        <p:spPr>
          <a:xfrm>
            <a:off x="2586038" y="484095"/>
            <a:ext cx="7364786" cy="989106"/>
          </a:xfrm>
        </p:spPr>
        <p:txBody>
          <a:bodyPr>
            <a:normAutofit fontScale="90000"/>
          </a:bodyPr>
          <a:lstStyle/>
          <a:p>
            <a:pPr algn="ctr"/>
            <a:r>
              <a:rPr lang="en-US" sz="3600" u="sng"/>
              <a:t>God’s Timing, God’s Plan</a:t>
            </a:r>
            <a:br>
              <a:rPr lang="en-US" sz="3600" u="sng"/>
            </a:br>
            <a:r>
              <a:rPr lang="en-US" sz="3100"/>
              <a:t>What lies ahead</a:t>
            </a:r>
            <a:br>
              <a:rPr lang="en-US"/>
            </a:br>
            <a:endParaRPr lang="en-US" b="1" cap="small"/>
          </a:p>
        </p:txBody>
      </p:sp>
      <p:sp>
        <p:nvSpPr>
          <p:cNvPr id="3" name="Content Placeholder 2">
            <a:extLst>
              <a:ext uri="{FF2B5EF4-FFF2-40B4-BE49-F238E27FC236}">
                <a16:creationId xmlns:a16="http://schemas.microsoft.com/office/drawing/2014/main" id="{2F707980-BBEE-1B83-4A4A-7A8557EA00DF}"/>
              </a:ext>
            </a:extLst>
          </p:cNvPr>
          <p:cNvSpPr>
            <a:spLocks noGrp="1"/>
          </p:cNvSpPr>
          <p:nvPr>
            <p:ph sz="half" idx="4294967295"/>
          </p:nvPr>
        </p:nvSpPr>
        <p:spPr>
          <a:xfrm>
            <a:off x="676283" y="1581412"/>
            <a:ext cx="10841038" cy="4579675"/>
          </a:xfrm>
        </p:spPr>
        <p:txBody>
          <a:bodyPr vert="horz" lIns="91440" tIns="45720" rIns="91440" bIns="45720" rtlCol="0" anchor="t">
            <a:normAutofit/>
          </a:bodyPr>
          <a:lstStyle/>
          <a:p>
            <a:pPr marL="0" lvl="0" indent="0">
              <a:lnSpc>
                <a:spcPct val="100000"/>
              </a:lnSpc>
              <a:spcBef>
                <a:spcPts val="0"/>
              </a:spcBef>
              <a:buClrTx/>
              <a:buSzTx/>
              <a:buNone/>
              <a:defRPr/>
            </a:pPr>
            <a:r>
              <a:rPr lang="en-US" sz="2800" b="1"/>
              <a:t>History</a:t>
            </a:r>
            <a:r>
              <a:rPr lang="en-US" sz="2800"/>
              <a:t>: </a:t>
            </a:r>
            <a:r>
              <a:rPr lang="en-US" sz="2800" b="1"/>
              <a:t>2021</a:t>
            </a:r>
            <a:r>
              <a:rPr lang="en-US" sz="2400" b="1"/>
              <a:t>:</a:t>
            </a:r>
            <a:r>
              <a:rPr lang="en-US" sz="2400"/>
              <a:t> </a:t>
            </a:r>
            <a:r>
              <a:rPr lang="en-US" sz="2800"/>
              <a:t>Raised funds to purchase a 10-acre lot; later sold due to unresolved land issues, recovering nearly the full investment. The experience underscored the critical importance of thorough feasibility studies and careful property due diligence for the chapel project. </a:t>
            </a:r>
          </a:p>
          <a:p>
            <a:pPr marL="0" lvl="0" indent="0">
              <a:lnSpc>
                <a:spcPct val="100000"/>
              </a:lnSpc>
              <a:spcBef>
                <a:spcPts val="0"/>
              </a:spcBef>
              <a:buClrTx/>
              <a:buSzTx/>
              <a:buNone/>
              <a:defRPr/>
            </a:pPr>
            <a:endParaRPr lang="en-US" sz="2400"/>
          </a:p>
          <a:p>
            <a:pPr marL="0" indent="0">
              <a:lnSpc>
                <a:spcPct val="100000"/>
              </a:lnSpc>
              <a:buNone/>
            </a:pPr>
            <a:r>
              <a:rPr lang="en-US" sz="2800" b="1"/>
              <a:t>Late 2023</a:t>
            </a:r>
            <a:r>
              <a:rPr lang="en-US" sz="2400" b="1"/>
              <a:t>:</a:t>
            </a:r>
            <a:r>
              <a:rPr lang="en-US" sz="2400"/>
              <a:t> </a:t>
            </a:r>
            <a:r>
              <a:rPr lang="en-US" sz="2800"/>
              <a:t>Under Fr. Wiseman’s leadership, the St. Joseph Committee pursued purchasing and renovating an existing building;  a long-preferred approach.  However, after more than a year of searching, no viable options emerged. Fr. Wiseman then shifted our focus back to acquiring land and building a chapel.</a:t>
            </a:r>
          </a:p>
          <a:p>
            <a:pPr marL="0" indent="0" algn="ctr">
              <a:buNone/>
            </a:pPr>
            <a:endParaRPr lang="en-US" sz="2800" cap="small"/>
          </a:p>
          <a:p>
            <a:pPr marL="0" indent="0" algn="ctr">
              <a:buNone/>
            </a:pPr>
            <a:endParaRPr lang="en-US" sz="2800" cap="small"/>
          </a:p>
          <a:p>
            <a:endParaRPr lang="en-US"/>
          </a:p>
        </p:txBody>
      </p:sp>
      <p:pic>
        <p:nvPicPr>
          <p:cNvPr id="17" name="Graphic 16">
            <a:extLst>
              <a:ext uri="{FF2B5EF4-FFF2-40B4-BE49-F238E27FC236}">
                <a16:creationId xmlns:a16="http://schemas.microsoft.com/office/drawing/2014/main" id="{B6ED7B87-2112-F754-73FF-1315966B1E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4679" y="287591"/>
            <a:ext cx="1293821" cy="1293821"/>
          </a:xfrm>
          <a:prstGeom prst="rect">
            <a:avLst/>
          </a:prstGeom>
        </p:spPr>
      </p:pic>
    </p:spTree>
    <p:extLst>
      <p:ext uri="{BB962C8B-B14F-4D97-AF65-F5344CB8AC3E}">
        <p14:creationId xmlns:p14="http://schemas.microsoft.com/office/powerpoint/2010/main" val="859914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a:extLst>
            <a:ext uri="{FF2B5EF4-FFF2-40B4-BE49-F238E27FC236}">
              <a16:creationId xmlns:a16="http://schemas.microsoft.com/office/drawing/2014/main" id="{23A7F240-826D-B6CC-A608-3857A14B0B9A}"/>
            </a:ext>
          </a:extLst>
        </p:cNvPr>
        <p:cNvGrpSpPr/>
        <p:nvPr/>
      </p:nvGrpSpPr>
      <p:grpSpPr>
        <a:xfrm>
          <a:off x="0" y="0"/>
          <a:ext cx="0" cy="0"/>
          <a:chOff x="0" y="0"/>
          <a:chExt cx="0" cy="0"/>
        </a:xfrm>
      </p:grpSpPr>
      <p:sp>
        <p:nvSpPr>
          <p:cNvPr id="48" name="Rectangle 47">
            <a:extLst>
              <a:ext uri="{FF2B5EF4-FFF2-40B4-BE49-F238E27FC236}">
                <a16:creationId xmlns:a16="http://schemas.microsoft.com/office/drawing/2014/main" id="{84C75E2B-CACA-478C-B26B-182AF87A1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0" name="Picture 49">
            <a:extLst>
              <a:ext uri="{FF2B5EF4-FFF2-40B4-BE49-F238E27FC236}">
                <a16:creationId xmlns:a16="http://schemas.microsoft.com/office/drawing/2014/main" id="{50FF2874-547C-4D14-9E18-28B19002FB8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52" name="Straight Connector 51">
            <a:extLst>
              <a:ext uri="{FF2B5EF4-FFF2-40B4-BE49-F238E27FC236}">
                <a16:creationId xmlns:a16="http://schemas.microsoft.com/office/drawing/2014/main" id="{36CF827D-A163-47F7-BD87-34EB4FA7D6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299D9A9-1DA8-433D-A9BC-FB48D93D42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56" name="Rectangle 55">
            <a:extLst>
              <a:ext uri="{FF2B5EF4-FFF2-40B4-BE49-F238E27FC236}">
                <a16:creationId xmlns:a16="http://schemas.microsoft.com/office/drawing/2014/main" id="{A27F90C0-6841-4262-975F-D9C3AB50CB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22AE7EF9-769D-42F9-9430-F2DF739C9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60" name="Picture 59">
            <a:extLst>
              <a:ext uri="{FF2B5EF4-FFF2-40B4-BE49-F238E27FC236}">
                <a16:creationId xmlns:a16="http://schemas.microsoft.com/office/drawing/2014/main" id="{511E2EF0-3BCB-402C-B2C1-C6FC2BA7443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2" name="Straight Connector 61">
            <a:extLst>
              <a:ext uri="{FF2B5EF4-FFF2-40B4-BE49-F238E27FC236}">
                <a16:creationId xmlns:a16="http://schemas.microsoft.com/office/drawing/2014/main" id="{BF68608F-34C2-43D6-84DB-5A870495E7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14B1F72F-7B3B-1E68-1BA9-767007D597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4679" y="287591"/>
            <a:ext cx="1293821" cy="1293821"/>
          </a:xfrm>
          <a:prstGeom prst="rect">
            <a:avLst/>
          </a:prstGeom>
        </p:spPr>
      </p:pic>
      <p:pic>
        <p:nvPicPr>
          <p:cNvPr id="4" name="Picture 3" descr="A blue line in a forest&#10;&#10;AI-generated content may be incorrect.">
            <a:extLst>
              <a:ext uri="{FF2B5EF4-FFF2-40B4-BE49-F238E27FC236}">
                <a16:creationId xmlns:a16="http://schemas.microsoft.com/office/drawing/2014/main" id="{B481656D-1CA3-CA74-3A09-B62259C418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3130" y="434508"/>
            <a:ext cx="7223428" cy="5420192"/>
          </a:xfrm>
          <a:prstGeom prst="rect">
            <a:avLst/>
          </a:prstGeom>
        </p:spPr>
      </p:pic>
      <p:sp>
        <p:nvSpPr>
          <p:cNvPr id="5" name="TextBox 4">
            <a:extLst>
              <a:ext uri="{FF2B5EF4-FFF2-40B4-BE49-F238E27FC236}">
                <a16:creationId xmlns:a16="http://schemas.microsoft.com/office/drawing/2014/main" id="{3C753EC6-8A7F-F15F-5CF4-D95747DFF9BB}"/>
              </a:ext>
            </a:extLst>
          </p:cNvPr>
          <p:cNvSpPr txBox="1"/>
          <p:nvPr/>
        </p:nvSpPr>
        <p:spPr>
          <a:xfrm>
            <a:off x="345440" y="1869003"/>
            <a:ext cx="4057387" cy="4647426"/>
          </a:xfrm>
          <a:prstGeom prst="rect">
            <a:avLst/>
          </a:prstGeom>
          <a:noFill/>
        </p:spPr>
        <p:txBody>
          <a:bodyPr wrap="square" rtlCol="0">
            <a:spAutoFit/>
          </a:bodyPr>
          <a:lstStyle/>
          <a:p>
            <a:r>
              <a:rPr lang="en-US" sz="2400" u="sng" cap="small"/>
              <a:t>Land Search &amp; Discovery</a:t>
            </a:r>
            <a:r>
              <a:rPr lang="en-US" sz="2400" u="sng"/>
              <a:t>:</a:t>
            </a:r>
          </a:p>
          <a:p>
            <a:endParaRPr lang="en-US" b="1"/>
          </a:p>
          <a:p>
            <a:r>
              <a:rPr lang="en-US" b="1"/>
              <a:t>ACREAGE</a:t>
            </a:r>
            <a:r>
              <a:rPr lang="en-US" sz="2000"/>
              <a:t> - 9.38 ACRES</a:t>
            </a:r>
          </a:p>
          <a:p>
            <a:endParaRPr lang="en-US"/>
          </a:p>
          <a:p>
            <a:r>
              <a:rPr lang="en-US" b="1"/>
              <a:t>LOCATION</a:t>
            </a:r>
            <a:r>
              <a:rPr lang="en-US"/>
              <a:t> - TAX MAP 91A83A</a:t>
            </a:r>
          </a:p>
          <a:p>
            <a:r>
              <a:rPr lang="en-US"/>
              <a:t>RELIANCE &amp; HUTTLE ROAD</a:t>
            </a:r>
          </a:p>
          <a:p>
            <a:r>
              <a:rPr lang="en-US"/>
              <a:t>MIDDLETOWN, VA  22645</a:t>
            </a:r>
          </a:p>
          <a:p>
            <a:r>
              <a:rPr lang="en-US"/>
              <a:t>FREDERICK COUNTY, VA</a:t>
            </a:r>
          </a:p>
          <a:p>
            <a:endParaRPr lang="en-US"/>
          </a:p>
          <a:p>
            <a:r>
              <a:rPr lang="en-US" b="1"/>
              <a:t>PRICE</a:t>
            </a:r>
            <a:r>
              <a:rPr lang="en-US"/>
              <a:t> - $349,000</a:t>
            </a:r>
          </a:p>
          <a:p>
            <a:endParaRPr lang="en-US"/>
          </a:p>
          <a:p>
            <a:r>
              <a:rPr lang="en-US" b="1"/>
              <a:t>ZONED RA – </a:t>
            </a:r>
            <a:r>
              <a:rPr lang="en-US"/>
              <a:t>SECTION 165-401.02 (G) – CHURCHES ALLOWED BY-RIGHT.</a:t>
            </a:r>
            <a:endParaRPr lang="en-US" b="1"/>
          </a:p>
          <a:p>
            <a:endParaRPr lang="en-US"/>
          </a:p>
          <a:p>
            <a:endParaRPr lang="en-US"/>
          </a:p>
        </p:txBody>
      </p:sp>
      <p:sp>
        <p:nvSpPr>
          <p:cNvPr id="6" name="TextBox 5">
            <a:extLst>
              <a:ext uri="{FF2B5EF4-FFF2-40B4-BE49-F238E27FC236}">
                <a16:creationId xmlns:a16="http://schemas.microsoft.com/office/drawing/2014/main" id="{70380B1D-EA01-A4B1-7085-2E3B9E3460E8}"/>
              </a:ext>
            </a:extLst>
          </p:cNvPr>
          <p:cNvSpPr txBox="1"/>
          <p:nvPr/>
        </p:nvSpPr>
        <p:spPr>
          <a:xfrm rot="18193910">
            <a:off x="9591040" y="4869002"/>
            <a:ext cx="1495922" cy="369332"/>
          </a:xfrm>
          <a:prstGeom prst="rect">
            <a:avLst/>
          </a:prstGeom>
          <a:noFill/>
        </p:spPr>
        <p:txBody>
          <a:bodyPr wrap="none" rtlCol="0">
            <a:spAutoFit/>
          </a:bodyPr>
          <a:lstStyle/>
          <a:p>
            <a:r>
              <a:rPr lang="en-US" b="1">
                <a:solidFill>
                  <a:srgbClr val="FF0000"/>
                </a:solidFill>
              </a:rPr>
              <a:t>Reliance Rd</a:t>
            </a:r>
            <a:r>
              <a:rPr lang="en-US"/>
              <a:t>.</a:t>
            </a:r>
          </a:p>
        </p:txBody>
      </p:sp>
      <p:sp>
        <p:nvSpPr>
          <p:cNvPr id="3" name="TextBox 2">
            <a:extLst>
              <a:ext uri="{FF2B5EF4-FFF2-40B4-BE49-F238E27FC236}">
                <a16:creationId xmlns:a16="http://schemas.microsoft.com/office/drawing/2014/main" id="{A4BB39B8-7141-7C75-EB7D-09CFE4306639}"/>
              </a:ext>
            </a:extLst>
          </p:cNvPr>
          <p:cNvSpPr txBox="1"/>
          <p:nvPr/>
        </p:nvSpPr>
        <p:spPr>
          <a:xfrm rot="862303">
            <a:off x="6861656" y="4439443"/>
            <a:ext cx="1292341" cy="369332"/>
          </a:xfrm>
          <a:prstGeom prst="rect">
            <a:avLst/>
          </a:prstGeom>
          <a:noFill/>
        </p:spPr>
        <p:txBody>
          <a:bodyPr wrap="none" rtlCol="0">
            <a:spAutoFit/>
          </a:bodyPr>
          <a:lstStyle/>
          <a:p>
            <a:r>
              <a:rPr lang="en-US" b="1">
                <a:solidFill>
                  <a:srgbClr val="FF0000"/>
                </a:solidFill>
              </a:rPr>
              <a:t>Huttle Rd</a:t>
            </a:r>
            <a:r>
              <a:rPr lang="en-US"/>
              <a:t>.</a:t>
            </a:r>
          </a:p>
        </p:txBody>
      </p:sp>
    </p:spTree>
    <p:extLst>
      <p:ext uri="{BB962C8B-B14F-4D97-AF65-F5344CB8AC3E}">
        <p14:creationId xmlns:p14="http://schemas.microsoft.com/office/powerpoint/2010/main" val="5162701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A28AE901-5534-79F3-FC8C-BA78183BAE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4679" y="241097"/>
            <a:ext cx="1293821" cy="1293821"/>
          </a:xfrm>
          <a:prstGeom prst="rect">
            <a:avLst/>
          </a:prstGeom>
        </p:spPr>
      </p:pic>
      <p:pic>
        <p:nvPicPr>
          <p:cNvPr id="11" name="Picture 10">
            <a:extLst>
              <a:ext uri="{FF2B5EF4-FFF2-40B4-BE49-F238E27FC236}">
                <a16:creationId xmlns:a16="http://schemas.microsoft.com/office/drawing/2014/main" id="{27025A1A-40B9-A223-9B55-4DDFB40FA0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834" y="1790471"/>
            <a:ext cx="11525252" cy="4129882"/>
          </a:xfrm>
          <a:prstGeom prst="rect">
            <a:avLst/>
          </a:prstGeom>
        </p:spPr>
      </p:pic>
      <p:sp>
        <p:nvSpPr>
          <p:cNvPr id="12" name="Title 1">
            <a:extLst>
              <a:ext uri="{FF2B5EF4-FFF2-40B4-BE49-F238E27FC236}">
                <a16:creationId xmlns:a16="http://schemas.microsoft.com/office/drawing/2014/main" id="{73D4C0FF-882B-A91A-2DC4-0E80BE5C1E7D}"/>
              </a:ext>
            </a:extLst>
          </p:cNvPr>
          <p:cNvSpPr txBox="1">
            <a:spLocks/>
          </p:cNvSpPr>
          <p:nvPr/>
        </p:nvSpPr>
        <p:spPr>
          <a:xfrm>
            <a:off x="2586038" y="484095"/>
            <a:ext cx="6790437" cy="989106"/>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3700" cap="small"/>
              <a:t>Location</a:t>
            </a:r>
          </a:p>
          <a:p>
            <a:pPr algn="ctr"/>
            <a:r>
              <a:rPr lang="en-US" sz="2900" i="1" cap="small"/>
              <a:t>I-81 Exit 302  VA-627; Middletown, VA</a:t>
            </a:r>
          </a:p>
        </p:txBody>
      </p:sp>
    </p:spTree>
    <p:extLst>
      <p:ext uri="{BB962C8B-B14F-4D97-AF65-F5344CB8AC3E}">
        <p14:creationId xmlns:p14="http://schemas.microsoft.com/office/powerpoint/2010/main" val="1456400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063D126-1235-4823-9948-B32788734BA5}"/>
              </a:ext>
            </a:extLst>
          </p:cNvPr>
          <p:cNvSpPr>
            <a:spLocks noGrp="1"/>
          </p:cNvSpPr>
          <p:nvPr>
            <p:ph type="title" idx="4294967295"/>
          </p:nvPr>
        </p:nvSpPr>
        <p:spPr>
          <a:xfrm>
            <a:off x="1409926" y="972203"/>
            <a:ext cx="3711575" cy="477838"/>
          </a:xfrm>
        </p:spPr>
        <p:txBody>
          <a:bodyPr anchor="t">
            <a:normAutofit fontScale="90000"/>
          </a:bodyPr>
          <a:lstStyle/>
          <a:p>
            <a:pPr algn="ctr">
              <a:lnSpc>
                <a:spcPct val="100000"/>
              </a:lnSpc>
            </a:pPr>
            <a:r>
              <a:rPr lang="en-US"/>
              <a:t>Property layout</a:t>
            </a:r>
          </a:p>
        </p:txBody>
      </p:sp>
      <p:sp>
        <p:nvSpPr>
          <p:cNvPr id="9" name="Text Placeholder 8">
            <a:extLst>
              <a:ext uri="{FF2B5EF4-FFF2-40B4-BE49-F238E27FC236}">
                <a16:creationId xmlns:a16="http://schemas.microsoft.com/office/drawing/2014/main" id="{868C132D-529F-E804-58EE-91E9D6A70DC1}"/>
              </a:ext>
            </a:extLst>
          </p:cNvPr>
          <p:cNvSpPr>
            <a:spLocks noGrp="1"/>
          </p:cNvSpPr>
          <p:nvPr>
            <p:ph type="body" sz="half" idx="4294967295"/>
          </p:nvPr>
        </p:nvSpPr>
        <p:spPr>
          <a:xfrm>
            <a:off x="217714" y="1763494"/>
            <a:ext cx="6096000" cy="3748087"/>
          </a:xfrm>
        </p:spPr>
        <p:txBody>
          <a:bodyPr>
            <a:normAutofit/>
          </a:bodyPr>
          <a:lstStyle/>
          <a:p>
            <a:pPr>
              <a:buFont typeface="Wingdings" panose="05000000000000000000" pitchFamily="2" charset="2"/>
              <a:buChar char="v"/>
            </a:pPr>
            <a:r>
              <a:rPr lang="en-US" sz="2400"/>
              <a:t>Total property:   9.3 Acres</a:t>
            </a:r>
          </a:p>
          <a:p>
            <a:pPr>
              <a:buFont typeface="Wingdings" panose="05000000000000000000" pitchFamily="2" charset="2"/>
              <a:buChar char="v"/>
            </a:pPr>
            <a:r>
              <a:rPr lang="en-US" sz="2400"/>
              <a:t>Building, Parking and Landscaping:   4 Acres</a:t>
            </a:r>
          </a:p>
          <a:p>
            <a:pPr>
              <a:buFont typeface="Wingdings" panose="05000000000000000000" pitchFamily="2" charset="2"/>
              <a:buChar char="v"/>
            </a:pPr>
            <a:r>
              <a:rPr lang="en-US" sz="2400"/>
              <a:t>Dedicated Green space for future:   5.3 Acres</a:t>
            </a:r>
          </a:p>
          <a:p>
            <a:pPr lvl="1">
              <a:buFont typeface="Wingdings" panose="05000000000000000000" pitchFamily="2" charset="2"/>
              <a:buChar char="v"/>
            </a:pPr>
            <a:r>
              <a:rPr lang="en-US" sz="2200"/>
              <a:t>Stations of The Cross</a:t>
            </a:r>
          </a:p>
          <a:p>
            <a:pPr lvl="1">
              <a:buFont typeface="Wingdings" panose="05000000000000000000" pitchFamily="2" charset="2"/>
              <a:buChar char="v"/>
            </a:pPr>
            <a:r>
              <a:rPr lang="en-US" sz="2200"/>
              <a:t>Picnic spots</a:t>
            </a:r>
          </a:p>
          <a:p>
            <a:pPr lvl="1">
              <a:buFont typeface="Wingdings" panose="05000000000000000000" pitchFamily="2" charset="2"/>
              <a:buChar char="v"/>
            </a:pPr>
            <a:r>
              <a:rPr lang="en-US" sz="2200"/>
              <a:t>Playground</a:t>
            </a:r>
          </a:p>
        </p:txBody>
      </p:sp>
      <p:pic>
        <p:nvPicPr>
          <p:cNvPr id="4" name="Graphic 3">
            <a:extLst>
              <a:ext uri="{FF2B5EF4-FFF2-40B4-BE49-F238E27FC236}">
                <a16:creationId xmlns:a16="http://schemas.microsoft.com/office/drawing/2014/main" id="{EFE2B1C9-E707-BFCC-E49F-F24EC392B4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5279" y="160591"/>
            <a:ext cx="1204921" cy="1204921"/>
          </a:xfrm>
          <a:prstGeom prst="rect">
            <a:avLst/>
          </a:prstGeom>
        </p:spPr>
      </p:pic>
      <p:pic>
        <p:nvPicPr>
          <p:cNvPr id="10" name="Picture 9">
            <a:extLst>
              <a:ext uri="{FF2B5EF4-FFF2-40B4-BE49-F238E27FC236}">
                <a16:creationId xmlns:a16="http://schemas.microsoft.com/office/drawing/2014/main" id="{E4F41C81-EA9B-5257-744B-560640A912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0435" y="160591"/>
            <a:ext cx="5116286" cy="5696218"/>
          </a:xfrm>
          <a:prstGeom prst="rect">
            <a:avLst/>
          </a:prstGeom>
        </p:spPr>
      </p:pic>
      <p:sp>
        <p:nvSpPr>
          <p:cNvPr id="2" name="Arrow: Left 1">
            <a:extLst>
              <a:ext uri="{FF2B5EF4-FFF2-40B4-BE49-F238E27FC236}">
                <a16:creationId xmlns:a16="http://schemas.microsoft.com/office/drawing/2014/main" id="{2A005F2B-D67E-85D5-70C0-BF05637485EB}"/>
              </a:ext>
            </a:extLst>
          </p:cNvPr>
          <p:cNvSpPr/>
          <p:nvPr/>
        </p:nvSpPr>
        <p:spPr>
          <a:xfrm rot="1553273">
            <a:off x="10867108" y="748907"/>
            <a:ext cx="425008" cy="15516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7">
            <a:extLst>
              <a:ext uri="{FF2B5EF4-FFF2-40B4-BE49-F238E27FC236}">
                <a16:creationId xmlns:a16="http://schemas.microsoft.com/office/drawing/2014/main" id="{9C1674E5-766B-1478-B02E-F93376A80119}"/>
              </a:ext>
            </a:extLst>
          </p:cNvPr>
          <p:cNvSpPr txBox="1">
            <a:spLocks/>
          </p:cNvSpPr>
          <p:nvPr/>
        </p:nvSpPr>
        <p:spPr>
          <a:xfrm>
            <a:off x="10854559" y="920487"/>
            <a:ext cx="499470" cy="384157"/>
          </a:xfrm>
          <a:prstGeom prst="rect">
            <a:avLst/>
          </a:prstGeom>
        </p:spPr>
        <p:txBody>
          <a:bodyPr vert="horz" lIns="91440" tIns="45720" rIns="91440" bIns="45720" rtlCol="0" anchor="t">
            <a:normAutofit fontScale="75000" lnSpcReduction="200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lnSpc>
                <a:spcPct val="100000"/>
              </a:lnSpc>
            </a:pPr>
            <a:r>
              <a:rPr lang="en-US"/>
              <a:t>N</a:t>
            </a:r>
          </a:p>
        </p:txBody>
      </p:sp>
    </p:spTree>
    <p:extLst>
      <p:ext uri="{BB962C8B-B14F-4D97-AF65-F5344CB8AC3E}">
        <p14:creationId xmlns:p14="http://schemas.microsoft.com/office/powerpoint/2010/main" val="4028535284"/>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Gallery</Template>
  <Application>Microsoft Office PowerPoint</Application>
  <PresentationFormat>Widescreen</PresentationFormat>
  <Slides>29</Slides>
  <Notes>27</Notes>
  <HiddenSlides>0</HiddenSlide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Gallery</vt:lpstr>
      <vt:lpstr>The Road  to our new chapel</vt:lpstr>
      <vt:lpstr>PowerPoint Presentation</vt:lpstr>
      <vt:lpstr>Our present Location</vt:lpstr>
      <vt:lpstr>Present reality</vt:lpstr>
      <vt:lpstr>Why this project is necessary</vt:lpstr>
      <vt:lpstr>God’s Timing, God’s Plan What lies ahead </vt:lpstr>
      <vt:lpstr>PowerPoint Presentation</vt:lpstr>
      <vt:lpstr>PowerPoint Presentation</vt:lpstr>
      <vt:lpstr>Property layout</vt:lpstr>
      <vt:lpstr>Views of the Property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Cost of The  vision before us</vt:lpstr>
      <vt:lpstr>PowerPoint Presentation</vt:lpstr>
      <vt:lpstr>  What God has already provided</vt:lpstr>
      <vt:lpstr>PowerPoint Presentation</vt:lpstr>
      <vt:lpstr>PowerPoint Presentation</vt:lpstr>
      <vt:lpstr>PowerPoint Presentation</vt:lpstr>
      <vt:lpstr>PowerPoint Presentation</vt:lpstr>
      <vt:lpstr>PowerPoint Presentation</vt:lpstr>
      <vt:lpstr>  IHM BUILDING PROJECT </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Ken Joseph</dc:creator>
  <cp:revision>3</cp:revision>
  <cp:lastPrinted>2026-02-21T23:37:03Z</cp:lastPrinted>
  <dcterms:created xsi:type="dcterms:W3CDTF">2026-01-27T15:51:04Z</dcterms:created>
  <dcterms:modified xsi:type="dcterms:W3CDTF">2026-02-26T23:55:28Z</dcterms:modified>
</cp:coreProperties>
</file>